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  <p:sldMasterId id="2147483673" r:id="rId5"/>
    <p:sldMasterId id="2147483685" r:id="rId6"/>
    <p:sldMasterId id="214748369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Lato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jU2cKM0aFRbpSFvUoGJULBI8V6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20" Type="http://schemas.openxmlformats.org/officeDocument/2006/relationships/slide" Target="slides/slide12.xml"/><Relationship Id="rId42" Type="http://schemas.openxmlformats.org/officeDocument/2006/relationships/font" Target="fonts/LatoLight-regular.fntdata"/><Relationship Id="rId41" Type="http://schemas.openxmlformats.org/officeDocument/2006/relationships/font" Target="fonts/Poppins-boldItalic.fntdata"/><Relationship Id="rId22" Type="http://schemas.openxmlformats.org/officeDocument/2006/relationships/slide" Target="slides/slide14.xml"/><Relationship Id="rId44" Type="http://schemas.openxmlformats.org/officeDocument/2006/relationships/font" Target="fonts/LatoLight-italic.fntdata"/><Relationship Id="rId21" Type="http://schemas.openxmlformats.org/officeDocument/2006/relationships/slide" Target="slides/slide13.xml"/><Relationship Id="rId43" Type="http://schemas.openxmlformats.org/officeDocument/2006/relationships/font" Target="fonts/LatoLight-bold.fntdata"/><Relationship Id="rId24" Type="http://schemas.openxmlformats.org/officeDocument/2006/relationships/slide" Target="slides/slide16.xml"/><Relationship Id="rId46" Type="http://customschemas.google.com/relationships/presentationmetadata" Target="metadata"/><Relationship Id="rId23" Type="http://schemas.openxmlformats.org/officeDocument/2006/relationships/slide" Target="slides/slide15.xml"/><Relationship Id="rId45" Type="http://schemas.openxmlformats.org/officeDocument/2006/relationships/font" Target="fonts/Lato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3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2.xml"/><Relationship Id="rId32" Type="http://schemas.openxmlformats.org/officeDocument/2006/relationships/font" Target="fonts/Roboto-italic.fntdata"/><Relationship Id="rId13" Type="http://schemas.openxmlformats.org/officeDocument/2006/relationships/slide" Target="slides/slide5.xml"/><Relationship Id="rId35" Type="http://schemas.openxmlformats.org/officeDocument/2006/relationships/font" Target="fonts/Lato-bold.fntdata"/><Relationship Id="rId12" Type="http://schemas.openxmlformats.org/officeDocument/2006/relationships/slide" Target="slides/slide4.xml"/><Relationship Id="rId34" Type="http://schemas.openxmlformats.org/officeDocument/2006/relationships/font" Target="fonts/Lato-regular.fntdata"/><Relationship Id="rId15" Type="http://schemas.openxmlformats.org/officeDocument/2006/relationships/slide" Target="slides/slide7.xml"/><Relationship Id="rId37" Type="http://schemas.openxmlformats.org/officeDocument/2006/relationships/font" Target="fonts/Lato-boldItalic.fntdata"/><Relationship Id="rId14" Type="http://schemas.openxmlformats.org/officeDocument/2006/relationships/slide" Target="slides/slide6.xml"/><Relationship Id="rId36" Type="http://schemas.openxmlformats.org/officeDocument/2006/relationships/font" Target="fonts/Lato-italic.fntdata"/><Relationship Id="rId17" Type="http://schemas.openxmlformats.org/officeDocument/2006/relationships/slide" Target="slides/slide9.xml"/><Relationship Id="rId39" Type="http://schemas.openxmlformats.org/officeDocument/2006/relationships/font" Target="fonts/Poppins-bold.fntdata"/><Relationship Id="rId16" Type="http://schemas.openxmlformats.org/officeDocument/2006/relationships/slide" Target="slides/slide8.xml"/><Relationship Id="rId38" Type="http://schemas.openxmlformats.org/officeDocument/2006/relationships/font" Target="fonts/Poppins-regular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 merge with slide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RV- Remi is a co-founder? When did that happen?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RV- it seems you have several SeedLinked tag lines. Do you want to stick with one? Every seed has a story? It is a little confusing to digest.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2" name="Google Shape;4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3" name="Google Shape;4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/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68"/>
          <p:cNvSpPr/>
          <p:nvPr>
            <p:ph idx="2" type="pic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68"/>
          <p:cNvSpPr txBox="1"/>
          <p:nvPr>
            <p:ph idx="1" type="body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indent="-2286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indent="-2286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indent="-2286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indent="-2286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/>
        </p:txBody>
      </p:sp>
      <p:sp>
        <p:nvSpPr>
          <p:cNvPr id="72" name="Google Shape;72;p68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68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68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6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69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69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69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0"/>
          <p:cNvSpPr txBox="1"/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70"/>
          <p:cNvSpPr txBox="1"/>
          <p:nvPr>
            <p:ph idx="1" type="body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0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70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70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1"/>
          <p:cNvSpPr/>
          <p:nvPr/>
        </p:nvSpPr>
        <p:spPr>
          <a:xfrm>
            <a:off x="304801" y="-13915"/>
            <a:ext cx="10972420" cy="6885849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5098"/>
            </a:srgbClr>
          </a:solidFill>
          <a:ln>
            <a:noFill/>
          </a:ln>
        </p:spPr>
      </p:sp>
      <p:sp>
        <p:nvSpPr>
          <p:cNvPr id="89" name="Google Shape;89;p71"/>
          <p:cNvSpPr/>
          <p:nvPr/>
        </p:nvSpPr>
        <p:spPr>
          <a:xfrm>
            <a:off x="1" y="-13915"/>
            <a:ext cx="10972420" cy="6885849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Google Shape;90;p71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71"/>
          <p:cNvSpPr txBox="1"/>
          <p:nvPr>
            <p:ph idx="1" type="body"/>
          </p:nvPr>
        </p:nvSpPr>
        <p:spPr>
          <a:xfrm>
            <a:off x="1121333" y="2134633"/>
            <a:ext cx="2793200" cy="32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2133"/>
            </a:lvl1pPr>
            <a:lvl2pPr indent="-3302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2pPr>
            <a:lvl3pPr indent="-3302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3pPr>
            <a:lvl4pPr indent="-3302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4pPr>
            <a:lvl5pPr indent="-3302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5pPr>
            <a:lvl6pPr indent="-3302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6pPr>
            <a:lvl7pPr indent="-3302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7pPr>
            <a:lvl8pPr indent="-3302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8pPr>
            <a:lvl9pPr indent="-3302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9pPr>
          </a:lstStyle>
          <a:p/>
        </p:txBody>
      </p:sp>
      <p:sp>
        <p:nvSpPr>
          <p:cNvPr id="92" name="Google Shape;92;p71"/>
          <p:cNvSpPr txBox="1"/>
          <p:nvPr>
            <p:ph idx="2" type="body"/>
          </p:nvPr>
        </p:nvSpPr>
        <p:spPr>
          <a:xfrm>
            <a:off x="4057708" y="2134633"/>
            <a:ext cx="2793200" cy="32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2133"/>
            </a:lvl1pPr>
            <a:lvl2pPr indent="-3302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2pPr>
            <a:lvl3pPr indent="-3302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3pPr>
            <a:lvl4pPr indent="-3302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4pPr>
            <a:lvl5pPr indent="-3302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5pPr>
            <a:lvl6pPr indent="-3302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6pPr>
            <a:lvl7pPr indent="-3302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7pPr>
            <a:lvl8pPr indent="-3302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8pPr>
            <a:lvl9pPr indent="-3302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9pPr>
          </a:lstStyle>
          <a:p/>
        </p:txBody>
      </p:sp>
      <p:sp>
        <p:nvSpPr>
          <p:cNvPr id="93" name="Google Shape;93;p71"/>
          <p:cNvSpPr txBox="1"/>
          <p:nvPr>
            <p:ph idx="3" type="body"/>
          </p:nvPr>
        </p:nvSpPr>
        <p:spPr>
          <a:xfrm>
            <a:off x="6994083" y="2134633"/>
            <a:ext cx="2793200" cy="32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2133"/>
            </a:lvl1pPr>
            <a:lvl2pPr indent="-3302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2pPr>
            <a:lvl3pPr indent="-3302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3pPr>
            <a:lvl4pPr indent="-3302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4pPr>
            <a:lvl5pPr indent="-3302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5pPr>
            <a:lvl6pPr indent="-3302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6pPr>
            <a:lvl7pPr indent="-3302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7pPr>
            <a:lvl8pPr indent="-3302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8pPr>
            <a:lvl9pPr indent="-3302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Char char="•"/>
              <a:defRPr sz="2133"/>
            </a:lvl9pPr>
          </a:lstStyle>
          <a:p/>
        </p:txBody>
      </p:sp>
      <p:sp>
        <p:nvSpPr>
          <p:cNvPr id="94" name="Google Shape;94;p71"/>
          <p:cNvSpPr txBox="1"/>
          <p:nvPr>
            <p:ph idx="12" type="sldNum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 + big imag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2"/>
          <p:cNvSpPr/>
          <p:nvPr/>
        </p:nvSpPr>
        <p:spPr>
          <a:xfrm>
            <a:off x="279000" y="-12899"/>
            <a:ext cx="4102333" cy="6889433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5098"/>
            </a:srgbClr>
          </a:solidFill>
          <a:ln>
            <a:noFill/>
          </a:ln>
        </p:spPr>
      </p:sp>
      <p:sp>
        <p:nvSpPr>
          <p:cNvPr id="97" name="Google Shape;97;p72"/>
          <p:cNvSpPr/>
          <p:nvPr/>
        </p:nvSpPr>
        <p:spPr>
          <a:xfrm>
            <a:off x="-25800" y="-12899"/>
            <a:ext cx="4102333" cy="6889433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" name="Google Shape;98;p72"/>
          <p:cNvSpPr txBox="1"/>
          <p:nvPr>
            <p:ph type="title"/>
          </p:nvPr>
        </p:nvSpPr>
        <p:spPr>
          <a:xfrm>
            <a:off x="812939" y="5489167"/>
            <a:ext cx="2146400" cy="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72"/>
          <p:cNvSpPr txBox="1"/>
          <p:nvPr>
            <p:ph idx="12" type="sldNum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ormal Center">
  <p:cSld name="1_Normal Cen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0"/>
          <p:cNvSpPr txBox="1"/>
          <p:nvPr>
            <p:ph type="title"/>
          </p:nvPr>
        </p:nvSpPr>
        <p:spPr>
          <a:xfrm>
            <a:off x="470455" y="458073"/>
            <a:ext cx="11357200" cy="5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/>
        </p:txBody>
      </p:sp>
      <p:sp>
        <p:nvSpPr>
          <p:cNvPr id="21" name="Google Shape;21;p60"/>
          <p:cNvSpPr txBox="1"/>
          <p:nvPr>
            <p:ph idx="1" type="body"/>
          </p:nvPr>
        </p:nvSpPr>
        <p:spPr>
          <a:xfrm>
            <a:off x="470455" y="968699"/>
            <a:ext cx="1135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0" name="Google Shape;180;p5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1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p5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2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5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5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61"/>
          <p:cNvSpPr txBox="1"/>
          <p:nvPr>
            <p:ph idx="1" type="subTitle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sp>
        <p:nvSpPr>
          <p:cNvPr id="25" name="Google Shape;25;p61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61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6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56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5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7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57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5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8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9"/>
          <p:cNvSpPr txBox="1"/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9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9" name="Google Shape;25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62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62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2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2" name="Google Shape;292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0" name="Google Shape;30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3"/>
          <p:cNvSpPr txBox="1"/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3"/>
          <p:cNvSpPr txBox="1"/>
          <p:nvPr>
            <p:ph idx="1" type="body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3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3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6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6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4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5"/>
          <p:cNvSpPr txBox="1"/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5"/>
          <p:cNvSpPr txBox="1"/>
          <p:nvPr>
            <p:ph idx="1" type="body"/>
          </p:nvPr>
        </p:nvSpPr>
        <p:spPr>
          <a:xfrm>
            <a:off x="839788" y="1681163"/>
            <a:ext cx="51576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867"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50" name="Google Shape;50;p65"/>
          <p:cNvSpPr txBox="1"/>
          <p:nvPr>
            <p:ph idx="2" type="body"/>
          </p:nvPr>
        </p:nvSpPr>
        <p:spPr>
          <a:xfrm>
            <a:off x="839788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65"/>
          <p:cNvSpPr txBox="1"/>
          <p:nvPr>
            <p:ph idx="3" type="body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867"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52" name="Google Shape;52;p65"/>
          <p:cNvSpPr txBox="1"/>
          <p:nvPr>
            <p:ph idx="4" type="body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65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65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65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66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66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6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/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67"/>
          <p:cNvSpPr txBox="1"/>
          <p:nvPr>
            <p:ph idx="1" type="body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indent="-36195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indent="-3429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indent="-32385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indent="-32385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indent="-32385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indent="-32385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indent="-32385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indent="-32385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/>
        </p:txBody>
      </p:sp>
      <p:sp>
        <p:nvSpPr>
          <p:cNvPr id="64" name="Google Shape;64;p67"/>
          <p:cNvSpPr txBox="1"/>
          <p:nvPr>
            <p:ph idx="2" type="body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indent="-2286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indent="-2286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indent="-2286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indent="-2286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indent="-2286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indent="-2286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/>
        </p:txBody>
      </p:sp>
      <p:sp>
        <p:nvSpPr>
          <p:cNvPr id="65" name="Google Shape;65;p67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7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67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b="0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6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seedlinked.com/trial/analytics/guest/MjY5Mg==" TargetMode="External"/><Relationship Id="rId4" Type="http://schemas.openxmlformats.org/officeDocument/2006/relationships/hyperlink" Target="https://app.seedlinked.com/trial/analytics/guest/MjcxNA==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pp.seedlinked.com/en-US/seeds/vegetables/Perennial-Kale?id=3086&amp;species_id=1" TargetMode="External"/><Relationship Id="rId4" Type="http://schemas.openxmlformats.org/officeDocument/2006/relationships/hyperlink" Target="https://app.seedlinked.com/en-US/seeds/vegetables/Helro-Radish?id=4623&amp;species_id=15" TargetMode="External"/><Relationship Id="rId5" Type="http://schemas.openxmlformats.org/officeDocument/2006/relationships/hyperlink" Target="https://app.seedlinked.com/en-US/seeds/vegetables/Swenson-Swedish-Pea?id=19&amp;species_id=1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.seedlinked.com/en-US/feed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7.png"/><Relationship Id="rId22" Type="http://schemas.openxmlformats.org/officeDocument/2006/relationships/image" Target="../media/image50.jpg"/><Relationship Id="rId21" Type="http://schemas.openxmlformats.org/officeDocument/2006/relationships/image" Target="../media/image45.png"/><Relationship Id="rId24" Type="http://schemas.openxmlformats.org/officeDocument/2006/relationships/image" Target="../media/image53.png"/><Relationship Id="rId23" Type="http://schemas.openxmlformats.org/officeDocument/2006/relationships/image" Target="../media/image52.jp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25" Type="http://schemas.openxmlformats.org/officeDocument/2006/relationships/image" Target="../media/image55.png"/><Relationship Id="rId5" Type="http://schemas.openxmlformats.org/officeDocument/2006/relationships/image" Target="../media/image33.png"/><Relationship Id="rId6" Type="http://schemas.openxmlformats.org/officeDocument/2006/relationships/image" Target="../media/image37.jpg"/><Relationship Id="rId7" Type="http://schemas.openxmlformats.org/officeDocument/2006/relationships/image" Target="../media/image36.jpg"/><Relationship Id="rId8" Type="http://schemas.openxmlformats.org/officeDocument/2006/relationships/image" Target="../media/image41.jpg"/><Relationship Id="rId11" Type="http://schemas.openxmlformats.org/officeDocument/2006/relationships/image" Target="../media/image30.jpg"/><Relationship Id="rId10" Type="http://schemas.openxmlformats.org/officeDocument/2006/relationships/image" Target="../media/image40.png"/><Relationship Id="rId13" Type="http://schemas.openxmlformats.org/officeDocument/2006/relationships/image" Target="../media/image32.png"/><Relationship Id="rId12" Type="http://schemas.openxmlformats.org/officeDocument/2006/relationships/image" Target="../media/image47.png"/><Relationship Id="rId15" Type="http://schemas.openxmlformats.org/officeDocument/2006/relationships/image" Target="../media/image43.png"/><Relationship Id="rId14" Type="http://schemas.openxmlformats.org/officeDocument/2006/relationships/image" Target="../media/image44.jpg"/><Relationship Id="rId17" Type="http://schemas.openxmlformats.org/officeDocument/2006/relationships/image" Target="../media/image51.png"/><Relationship Id="rId16" Type="http://schemas.openxmlformats.org/officeDocument/2006/relationships/image" Target="../media/image48.png"/><Relationship Id="rId19" Type="http://schemas.openxmlformats.org/officeDocument/2006/relationships/image" Target="../media/image54.jpg"/><Relationship Id="rId18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22.jp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9.png"/><Relationship Id="rId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"/>
          <p:cNvSpPr/>
          <p:nvPr/>
        </p:nvSpPr>
        <p:spPr>
          <a:xfrm>
            <a:off x="-142700" y="4352234"/>
            <a:ext cx="13042467" cy="2897300"/>
          </a:xfrm>
          <a:prstGeom prst="flowChartManualInput">
            <a:avLst/>
          </a:prstGeom>
          <a:solidFill>
            <a:srgbClr val="AACF3A">
              <a:alpha val="6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"/>
          <p:cNvSpPr txBox="1"/>
          <p:nvPr/>
        </p:nvSpPr>
        <p:spPr>
          <a:xfrm>
            <a:off x="0" y="0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600" y="399767"/>
            <a:ext cx="5097131" cy="103786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"/>
          <p:cNvSpPr txBox="1"/>
          <p:nvPr/>
        </p:nvSpPr>
        <p:spPr>
          <a:xfrm>
            <a:off x="10626100" y="6203701"/>
            <a:ext cx="1403200" cy="64584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8.1.25</a:t>
            </a:r>
            <a:endParaRPr b="1" i="0" sz="1867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6" name="Google Shape;33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203" y="2530624"/>
            <a:ext cx="1038000" cy="103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1"/>
          <p:cNvSpPr txBox="1"/>
          <p:nvPr/>
        </p:nvSpPr>
        <p:spPr>
          <a:xfrm>
            <a:off x="339603" y="3741624"/>
            <a:ext cx="1403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ACF3A"/>
                </a:solidFill>
                <a:latin typeface="Poppins"/>
                <a:ea typeface="Poppins"/>
                <a:cs typeface="Poppins"/>
                <a:sym typeface="Poppins"/>
              </a:rPr>
              <a:t>Nicolas Enjalbert</a:t>
            </a:r>
            <a:endParaRPr b="1" i="0" sz="1067" u="none" cap="none" strike="noStrike">
              <a:solidFill>
                <a:srgbClr val="AACF3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533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CEO &amp; </a:t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533"/>
              </a:spcBef>
              <a:spcAft>
                <a:spcPts val="0"/>
              </a:spcAft>
              <a:buNone/>
            </a:pPr>
            <a:r>
              <a:rPr b="1" i="0" lang="en-US" sz="93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Co-Founder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533"/>
              </a:spcBef>
              <a:spcAft>
                <a:spcPts val="533"/>
              </a:spcAft>
              <a:buNone/>
            </a:pPr>
            <a:r>
              <a:t/>
            </a:r>
            <a:endParaRPr b="1" i="0" sz="1867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1"/>
          <p:cNvSpPr txBox="1"/>
          <p:nvPr/>
        </p:nvSpPr>
        <p:spPr>
          <a:xfrm>
            <a:off x="339600" y="5234484"/>
            <a:ext cx="11852400" cy="68937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Community-Supported Germplasm Characterization</a:t>
            </a:r>
            <a:endParaRPr b="1" i="0" sz="3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39" name="Google Shape;339;p1"/>
          <p:cNvCxnSpPr/>
          <p:nvPr/>
        </p:nvCxnSpPr>
        <p:spPr>
          <a:xfrm flipH="1" rot="10800000">
            <a:off x="-256867" y="4168367"/>
            <a:ext cx="12871200" cy="613600"/>
          </a:xfrm>
          <a:prstGeom prst="straightConnector1">
            <a:avLst/>
          </a:prstGeom>
          <a:noFill/>
          <a:ln cap="flat" cmpd="sng" w="9525">
            <a:solidFill>
              <a:srgbClr val="AACF3A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"/>
          <p:cNvSpPr txBox="1"/>
          <p:nvPr>
            <p:ph type="title"/>
          </p:nvPr>
        </p:nvSpPr>
        <p:spPr>
          <a:xfrm>
            <a:off x="838200" y="557189"/>
            <a:ext cx="3374136" cy="5567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200"/>
              <a:t>Motivation factors</a:t>
            </a:r>
            <a:endParaRPr/>
          </a:p>
        </p:txBody>
      </p:sp>
      <p:grpSp>
        <p:nvGrpSpPr>
          <p:cNvPr id="504" name="Google Shape;504;p10"/>
          <p:cNvGrpSpPr/>
          <p:nvPr/>
        </p:nvGrpSpPr>
        <p:grpSpPr>
          <a:xfrm>
            <a:off x="5093208" y="622172"/>
            <a:ext cx="6263640" cy="5501127"/>
            <a:chOff x="0" y="1780"/>
            <a:chExt cx="6263640" cy="5501127"/>
          </a:xfrm>
        </p:grpSpPr>
        <p:sp>
          <p:nvSpPr>
            <p:cNvPr id="505" name="Google Shape;505;p10"/>
            <p:cNvSpPr/>
            <p:nvPr/>
          </p:nvSpPr>
          <p:spPr>
            <a:xfrm>
              <a:off x="0" y="1780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229529" y="172505"/>
              <a:ext cx="417326" cy="417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876386" y="178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0"/>
            <p:cNvSpPr txBox="1"/>
            <p:nvPr/>
          </p:nvSpPr>
          <p:spPr>
            <a:xfrm>
              <a:off x="876386" y="178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0" y="950250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53C1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229529" y="1120975"/>
              <a:ext cx="417326" cy="417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876386" y="95025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0"/>
            <p:cNvSpPr txBox="1"/>
            <p:nvPr/>
          </p:nvSpPr>
          <p:spPr>
            <a:xfrm>
              <a:off x="876386" y="95025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Guided innovation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0" y="1898720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4EC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229529" y="2069445"/>
              <a:ext cx="417326" cy="417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876386" y="189872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 txBox="1"/>
            <p:nvPr/>
          </p:nvSpPr>
          <p:spPr>
            <a:xfrm>
              <a:off x="876386" y="1898720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Expert knowledge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0" y="2847191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49C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29529" y="3017915"/>
              <a:ext cx="417326" cy="4173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876386" y="284719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0"/>
            <p:cNvSpPr txBox="1"/>
            <p:nvPr/>
          </p:nvSpPr>
          <p:spPr>
            <a:xfrm>
              <a:off x="876386" y="284719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Unique surprise seed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0" y="3795661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49B8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229529" y="3966385"/>
              <a:ext cx="417326" cy="41732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76386" y="379566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 txBox="1"/>
            <p:nvPr/>
          </p:nvSpPr>
          <p:spPr>
            <a:xfrm>
              <a:off x="876386" y="379566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0" y="4744131"/>
              <a:ext cx="6263640" cy="758776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29529" y="4914855"/>
              <a:ext cx="417326" cy="41732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876386" y="474413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0"/>
            <p:cNvSpPr txBox="1"/>
            <p:nvPr/>
          </p:nvSpPr>
          <p:spPr>
            <a:xfrm>
              <a:off x="876386" y="4744131"/>
              <a:ext cx="5387253" cy="758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300" lIns="80300" spcFirstLastPara="1" rIns="80300" wrap="square" tIns="80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&gt;90% satisfaction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400"/>
              <a:t>2025 Trials in Number to date</a:t>
            </a:r>
            <a:endParaRPr/>
          </a:p>
        </p:txBody>
      </p:sp>
      <p:sp>
        <p:nvSpPr>
          <p:cNvPr id="535" name="Google Shape;535;p11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6" name="Google Shape;536;p11"/>
          <p:cNvGrpSpPr/>
          <p:nvPr/>
        </p:nvGrpSpPr>
        <p:grpSpPr>
          <a:xfrm>
            <a:off x="4648018" y="641497"/>
            <a:ext cx="6900512" cy="5534790"/>
            <a:chOff x="0" y="675"/>
            <a:chExt cx="6900512" cy="5534790"/>
          </a:xfrm>
        </p:grpSpPr>
        <p:cxnSp>
          <p:nvCxnSpPr>
            <p:cNvPr id="537" name="Google Shape;537;p11"/>
            <p:cNvCxnSpPr/>
            <p:nvPr/>
          </p:nvCxnSpPr>
          <p:spPr>
            <a:xfrm>
              <a:off x="0" y="675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8" name="Google Shape;538;p11"/>
            <p:cNvSpPr/>
            <p:nvPr/>
          </p:nvSpPr>
          <p:spPr>
            <a:xfrm>
              <a:off x="0" y="675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1"/>
            <p:cNvSpPr txBox="1"/>
            <p:nvPr/>
          </p:nvSpPr>
          <p:spPr>
            <a:xfrm>
              <a:off x="0" y="675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4,030 Images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0" name="Google Shape;540;p11"/>
            <p:cNvCxnSpPr/>
            <p:nvPr/>
          </p:nvCxnSpPr>
          <p:spPr>
            <a:xfrm>
              <a:off x="0" y="791359"/>
              <a:ext cx="6900512" cy="0"/>
            </a:xfrm>
            <a:prstGeom prst="straightConnector1">
              <a:avLst/>
            </a:prstGeom>
            <a:solidFill>
              <a:srgbClr val="DE7946"/>
            </a:solidFill>
            <a:ln cap="flat" cmpd="sng" w="25400">
              <a:solidFill>
                <a:srgbClr val="DE79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1" name="Google Shape;541;p11"/>
            <p:cNvSpPr/>
            <p:nvPr/>
          </p:nvSpPr>
          <p:spPr>
            <a:xfrm>
              <a:off x="0" y="791359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1"/>
            <p:cNvSpPr txBox="1"/>
            <p:nvPr/>
          </p:nvSpPr>
          <p:spPr>
            <a:xfrm>
              <a:off x="0" y="791359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8308 Ratings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3" name="Google Shape;543;p11"/>
            <p:cNvCxnSpPr/>
            <p:nvPr/>
          </p:nvCxnSpPr>
          <p:spPr>
            <a:xfrm>
              <a:off x="0" y="1582044"/>
              <a:ext cx="6900512" cy="0"/>
            </a:xfrm>
            <a:prstGeom prst="straightConnector1">
              <a:avLst/>
            </a:prstGeom>
            <a:solidFill>
              <a:srgbClr val="D07A5B"/>
            </a:solidFill>
            <a:ln cap="flat" cmpd="sng" w="25400">
              <a:solidFill>
                <a:srgbClr val="D07A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4" name="Google Shape;544;p11"/>
            <p:cNvSpPr/>
            <p:nvPr/>
          </p:nvSpPr>
          <p:spPr>
            <a:xfrm>
              <a:off x="0" y="1582044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1"/>
            <p:cNvSpPr txBox="1"/>
            <p:nvPr/>
          </p:nvSpPr>
          <p:spPr>
            <a:xfrm>
              <a:off x="0" y="1582044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4714 Comments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p11"/>
            <p:cNvCxnSpPr/>
            <p:nvPr/>
          </p:nvCxnSpPr>
          <p:spPr>
            <a:xfrm>
              <a:off x="0" y="2372728"/>
              <a:ext cx="6900512" cy="0"/>
            </a:xfrm>
            <a:prstGeom prst="straightConnector1">
              <a:avLst/>
            </a:prstGeom>
            <a:solidFill>
              <a:srgbClr val="C47F6E"/>
            </a:solidFill>
            <a:ln cap="flat" cmpd="sng" w="25400">
              <a:solidFill>
                <a:srgbClr val="C47F6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7" name="Google Shape;547;p11"/>
            <p:cNvSpPr/>
            <p:nvPr/>
          </p:nvSpPr>
          <p:spPr>
            <a:xfrm>
              <a:off x="0" y="2372728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1"/>
            <p:cNvSpPr txBox="1"/>
            <p:nvPr/>
          </p:nvSpPr>
          <p:spPr>
            <a:xfrm>
              <a:off x="0" y="2372728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80 data point per accessions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9" name="Google Shape;549;p11"/>
            <p:cNvCxnSpPr/>
            <p:nvPr/>
          </p:nvCxnSpPr>
          <p:spPr>
            <a:xfrm>
              <a:off x="0" y="3163412"/>
              <a:ext cx="6900512" cy="0"/>
            </a:xfrm>
            <a:prstGeom prst="straightConnector1">
              <a:avLst/>
            </a:prstGeom>
            <a:solidFill>
              <a:srgbClr val="B88881"/>
            </a:solidFill>
            <a:ln cap="flat" cmpd="sng" w="25400">
              <a:solidFill>
                <a:srgbClr val="B8888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0" name="Google Shape;550;p11"/>
            <p:cNvSpPr/>
            <p:nvPr/>
          </p:nvSpPr>
          <p:spPr>
            <a:xfrm>
              <a:off x="0" y="3163412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1"/>
            <p:cNvSpPr txBox="1"/>
            <p:nvPr/>
          </p:nvSpPr>
          <p:spPr>
            <a:xfrm>
              <a:off x="0" y="3163412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31% participation to date 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2" name="Google Shape;552;p11"/>
            <p:cNvCxnSpPr/>
            <p:nvPr/>
          </p:nvCxnSpPr>
          <p:spPr>
            <a:xfrm>
              <a:off x="0" y="3954096"/>
              <a:ext cx="6900512" cy="0"/>
            </a:xfrm>
            <a:prstGeom prst="straightConnector1">
              <a:avLst/>
            </a:prstGeom>
            <a:solidFill>
              <a:srgbClr val="AD9593"/>
            </a:solidFill>
            <a:ln cap="flat" cmpd="sng" w="25400">
              <a:solidFill>
                <a:srgbClr val="AD95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3" name="Google Shape;553;p11"/>
            <p:cNvSpPr/>
            <p:nvPr/>
          </p:nvSpPr>
          <p:spPr>
            <a:xfrm>
              <a:off x="0" y="3954096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1"/>
            <p:cNvSpPr txBox="1"/>
            <p:nvPr/>
          </p:nvSpPr>
          <p:spPr>
            <a:xfrm>
              <a:off x="0" y="3954096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Posts: &gt;80 posts a week in feed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5" name="Google Shape;555;p11"/>
            <p:cNvCxnSpPr/>
            <p:nvPr/>
          </p:nvCxnSpPr>
          <p:spPr>
            <a:xfrm>
              <a:off x="0" y="4744781"/>
              <a:ext cx="6900512" cy="0"/>
            </a:xfrm>
            <a:prstGeom prst="straightConnector1">
              <a:avLst/>
            </a:prstGeom>
            <a:solidFill>
              <a:srgbClr val="A4A4A4"/>
            </a:solidFill>
            <a:ln cap="flat" cmpd="sng" w="25400">
              <a:solidFill>
                <a:srgbClr val="A4A4A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6" name="Google Shape;556;p11"/>
            <p:cNvSpPr/>
            <p:nvPr/>
          </p:nvSpPr>
          <p:spPr>
            <a:xfrm>
              <a:off x="0" y="4744781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 txBox="1"/>
            <p:nvPr/>
          </p:nvSpPr>
          <p:spPr>
            <a:xfrm>
              <a:off x="0" y="4744781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Participation %: To date from 30 to 40%</a:t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"/>
          <p:cNvSpPr/>
          <p:nvPr/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dynamic to date</a:t>
            </a:r>
            <a:endParaRPr/>
          </a:p>
        </p:txBody>
      </p:sp>
      <p:sp>
        <p:nvSpPr>
          <p:cNvPr id="564" name="Google Shape;564;p12"/>
          <p:cNvSpPr/>
          <p:nvPr/>
        </p:nvSpPr>
        <p:spPr>
          <a:xfrm>
            <a:off x="838200" y="1828801"/>
            <a:ext cx="10515600" cy="436245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669" y="2149222"/>
            <a:ext cx="9152662" cy="372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3"/>
          <p:cNvSpPr/>
          <p:nvPr/>
        </p:nvSpPr>
        <p:spPr>
          <a:xfrm>
            <a:off x="-1" y="0"/>
            <a:ext cx="4818889" cy="6858000"/>
          </a:xfrm>
          <a:custGeom>
            <a:rect b="b" l="l" r="r" t="t"/>
            <a:pathLst>
              <a:path extrusionOk="0" h="6858000" w="4818889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3"/>
          <p:cNvSpPr/>
          <p:nvPr/>
        </p:nvSpPr>
        <p:spPr>
          <a:xfrm>
            <a:off x="1" y="0"/>
            <a:ext cx="4811477" cy="6858000"/>
          </a:xfrm>
          <a:custGeom>
            <a:rect b="b" l="l" r="r" t="t"/>
            <a:pathLst>
              <a:path extrusionOk="0" h="6858000" w="4811477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3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Trial  tour example</a:t>
            </a:r>
            <a:endParaRPr/>
          </a:p>
        </p:txBody>
      </p:sp>
      <p:sp>
        <p:nvSpPr>
          <p:cNvPr id="574" name="Google Shape;574;p13"/>
          <p:cNvSpPr/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5" name="Google Shape;575;p13"/>
          <p:cNvGrpSpPr/>
          <p:nvPr/>
        </p:nvGrpSpPr>
        <p:grpSpPr>
          <a:xfrm>
            <a:off x="5303520" y="1818972"/>
            <a:ext cx="6364224" cy="3229200"/>
            <a:chOff x="0" y="1142316"/>
            <a:chExt cx="6364224" cy="3229200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1142316"/>
              <a:ext cx="6364224" cy="15210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3"/>
            <p:cNvSpPr txBox="1"/>
            <p:nvPr/>
          </p:nvSpPr>
          <p:spPr>
            <a:xfrm>
              <a:off x="74249" y="1216565"/>
              <a:ext cx="6215726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Marigold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0" y="2850516"/>
              <a:ext cx="6364224" cy="152100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3"/>
            <p:cNvSpPr txBox="1"/>
            <p:nvPr/>
          </p:nvSpPr>
          <p:spPr>
            <a:xfrm>
              <a:off x="74249" y="2924765"/>
              <a:ext cx="6215726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Kale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4"/>
          <p:cNvSpPr/>
          <p:nvPr/>
        </p:nvSpPr>
        <p:spPr>
          <a:xfrm>
            <a:off x="-1" y="0"/>
            <a:ext cx="4818889" cy="6858000"/>
          </a:xfrm>
          <a:custGeom>
            <a:rect b="b" l="l" r="r" t="t"/>
            <a:pathLst>
              <a:path extrusionOk="0" h="6858000" w="4818889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4"/>
          <p:cNvSpPr/>
          <p:nvPr/>
        </p:nvSpPr>
        <p:spPr>
          <a:xfrm>
            <a:off x="1" y="0"/>
            <a:ext cx="4811477" cy="6858000"/>
          </a:xfrm>
          <a:custGeom>
            <a:rect b="b" l="l" r="r" t="t"/>
            <a:pathLst>
              <a:path extrusionOk="0" h="6858000" w="4811477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4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Accession example</a:t>
            </a: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9" name="Google Shape;589;p14"/>
          <p:cNvGrpSpPr/>
          <p:nvPr/>
        </p:nvGrpSpPr>
        <p:grpSpPr>
          <a:xfrm>
            <a:off x="5303520" y="964872"/>
            <a:ext cx="6364224" cy="4937400"/>
            <a:chOff x="0" y="288216"/>
            <a:chExt cx="6364224" cy="4937400"/>
          </a:xfrm>
        </p:grpSpPr>
        <p:sp>
          <p:nvSpPr>
            <p:cNvPr id="590" name="Google Shape;590;p14"/>
            <p:cNvSpPr/>
            <p:nvPr/>
          </p:nvSpPr>
          <p:spPr>
            <a:xfrm>
              <a:off x="0" y="288216"/>
              <a:ext cx="6364224" cy="15210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 txBox="1"/>
            <p:nvPr/>
          </p:nvSpPr>
          <p:spPr>
            <a:xfrm>
              <a:off x="74249" y="362465"/>
              <a:ext cx="6215726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Kale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0" y="1996416"/>
              <a:ext cx="6364224" cy="1521000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 txBox="1"/>
            <p:nvPr/>
          </p:nvSpPr>
          <p:spPr>
            <a:xfrm>
              <a:off x="74249" y="2070665"/>
              <a:ext cx="6215726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Radish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0" y="3704616"/>
              <a:ext cx="6364224" cy="152100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 txBox="1"/>
            <p:nvPr/>
          </p:nvSpPr>
          <p:spPr>
            <a:xfrm>
              <a:off x="74249" y="3778865"/>
              <a:ext cx="6215726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en-US" sz="6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Pea</a:t>
              </a:r>
              <a:endParaRPr b="0" i="0" sz="6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5"/>
          <p:cNvSpPr/>
          <p:nvPr/>
        </p:nvSpPr>
        <p:spPr>
          <a:xfrm>
            <a:off x="0" y="-1"/>
            <a:ext cx="12191695" cy="68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5"/>
          <p:cNvSpPr txBox="1"/>
          <p:nvPr>
            <p:ph type="title"/>
          </p:nvPr>
        </p:nvSpPr>
        <p:spPr>
          <a:xfrm>
            <a:off x="6590662" y="4267832"/>
            <a:ext cx="4805996" cy="12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Posts example</a:t>
            </a:r>
            <a:endParaRPr/>
          </a:p>
        </p:txBody>
      </p:sp>
      <p:sp>
        <p:nvSpPr>
          <p:cNvPr id="603" name="Google Shape;603;p15"/>
          <p:cNvSpPr txBox="1"/>
          <p:nvPr>
            <p:ph idx="1" type="body"/>
          </p:nvPr>
        </p:nvSpPr>
        <p:spPr>
          <a:xfrm>
            <a:off x="6590966" y="3428999"/>
            <a:ext cx="4805691" cy="838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t" id="604" name="Google Shape;6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70" y="1815320"/>
            <a:ext cx="4141760" cy="4141760"/>
          </a:xfrm>
          <a:custGeom>
            <a:rect b="b" l="l" r="r" t="t"/>
            <a:pathLst>
              <a:path extrusionOk="0" h="4377846" w="414176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05" name="Google Shape;605;p15"/>
          <p:cNvGrpSpPr/>
          <p:nvPr/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606" name="Google Shape;606;p15"/>
            <p:cNvSpPr/>
            <p:nvPr/>
          </p:nvSpPr>
          <p:spPr>
            <a:xfrm flipH="1">
              <a:off x="305" y="34854"/>
              <a:ext cx="6028697" cy="6817170"/>
            </a:xfrm>
            <a:custGeom>
              <a:rect b="b" l="l" r="r" t="t"/>
              <a:pathLst>
                <a:path extrusionOk="0" h="6817170" w="6028697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 flipH="1">
              <a:off x="305" y="1"/>
              <a:ext cx="6165116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 flipH="1">
              <a:off x="305" y="-5977"/>
              <a:ext cx="6238675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6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400"/>
              <a:t>Future work</a:t>
            </a:r>
            <a:endParaRPr/>
          </a:p>
        </p:txBody>
      </p:sp>
      <p:sp>
        <p:nvSpPr>
          <p:cNvPr id="615" name="Google Shape;615;p16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6" name="Google Shape;616;p16"/>
          <p:cNvGrpSpPr/>
          <p:nvPr/>
        </p:nvGrpSpPr>
        <p:grpSpPr>
          <a:xfrm>
            <a:off x="4648018" y="643525"/>
            <a:ext cx="6900512" cy="5530734"/>
            <a:chOff x="0" y="2703"/>
            <a:chExt cx="6900512" cy="5530734"/>
          </a:xfrm>
        </p:grpSpPr>
        <p:cxnSp>
          <p:nvCxnSpPr>
            <p:cNvPr id="617" name="Google Shape;617;p16"/>
            <p:cNvCxnSpPr/>
            <p:nvPr/>
          </p:nvCxnSpPr>
          <p:spPr>
            <a:xfrm>
              <a:off x="0" y="2703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8" name="Google Shape;618;p16"/>
            <p:cNvSpPr/>
            <p:nvPr/>
          </p:nvSpPr>
          <p:spPr>
            <a:xfrm>
              <a:off x="0" y="2703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 txBox="1"/>
            <p:nvPr/>
          </p:nvSpPr>
          <p:spPr>
            <a:xfrm>
              <a:off x="0" y="2703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is the optimum number of grower per accessions #?</a:t>
              </a:r>
              <a:endParaRPr/>
            </a:p>
          </p:txBody>
        </p:sp>
        <p:cxnSp>
          <p:nvCxnSpPr>
            <p:cNvPr id="620" name="Google Shape;620;p16"/>
            <p:cNvCxnSpPr/>
            <p:nvPr/>
          </p:nvCxnSpPr>
          <p:spPr>
            <a:xfrm>
              <a:off x="0" y="924492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1" name="Google Shape;621;p16"/>
            <p:cNvSpPr/>
            <p:nvPr/>
          </p:nvSpPr>
          <p:spPr>
            <a:xfrm>
              <a:off x="0" y="924492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 txBox="1"/>
            <p:nvPr/>
          </p:nvSpPr>
          <p:spPr>
            <a:xfrm>
              <a:off x="0" y="924492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Refine cost analysis</a:t>
              </a:r>
              <a:endParaRPr/>
            </a:p>
          </p:txBody>
        </p:sp>
        <p:cxnSp>
          <p:nvCxnSpPr>
            <p:cNvPr id="623" name="Google Shape;623;p16"/>
            <p:cNvCxnSpPr/>
            <p:nvPr/>
          </p:nvCxnSpPr>
          <p:spPr>
            <a:xfrm>
              <a:off x="0" y="1846281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4" name="Google Shape;624;p16"/>
            <p:cNvSpPr/>
            <p:nvPr/>
          </p:nvSpPr>
          <p:spPr>
            <a:xfrm>
              <a:off x="0" y="1846281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 txBox="1"/>
            <p:nvPr/>
          </p:nvSpPr>
          <p:spPr>
            <a:xfrm>
              <a:off x="0" y="1846281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Improve user interface frictions</a:t>
              </a:r>
              <a:endParaRPr/>
            </a:p>
          </p:txBody>
        </p:sp>
        <p:cxnSp>
          <p:nvCxnSpPr>
            <p:cNvPr id="626" name="Google Shape;626;p16"/>
            <p:cNvCxnSpPr/>
            <p:nvPr/>
          </p:nvCxnSpPr>
          <p:spPr>
            <a:xfrm>
              <a:off x="0" y="2768070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7" name="Google Shape;627;p16"/>
            <p:cNvSpPr/>
            <p:nvPr/>
          </p:nvSpPr>
          <p:spPr>
            <a:xfrm>
              <a:off x="0" y="2768070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 txBox="1"/>
            <p:nvPr/>
          </p:nvSpPr>
          <p:spPr>
            <a:xfrm>
              <a:off x="0" y="2768070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GEI modelization</a:t>
              </a:r>
              <a:endParaRPr/>
            </a:p>
          </p:txBody>
        </p:sp>
        <p:cxnSp>
          <p:nvCxnSpPr>
            <p:cNvPr id="629" name="Google Shape;629;p16"/>
            <p:cNvCxnSpPr/>
            <p:nvPr/>
          </p:nvCxnSpPr>
          <p:spPr>
            <a:xfrm>
              <a:off x="0" y="3689859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0" name="Google Shape;630;p16"/>
            <p:cNvSpPr/>
            <p:nvPr/>
          </p:nvSpPr>
          <p:spPr>
            <a:xfrm>
              <a:off x="0" y="3689859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 txBox="1"/>
            <p:nvPr/>
          </p:nvSpPr>
          <p:spPr>
            <a:xfrm>
              <a:off x="0" y="3689859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Integrate Genomic</a:t>
              </a:r>
              <a:endParaRPr/>
            </a:p>
          </p:txBody>
        </p:sp>
        <p:cxnSp>
          <p:nvCxnSpPr>
            <p:cNvPr id="632" name="Google Shape;632;p16"/>
            <p:cNvCxnSpPr/>
            <p:nvPr/>
          </p:nvCxnSpPr>
          <p:spPr>
            <a:xfrm>
              <a:off x="0" y="4611648"/>
              <a:ext cx="6900512" cy="0"/>
            </a:xfrm>
            <a:prstGeom prst="straightConnector1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3" name="Google Shape;633;p16"/>
            <p:cNvSpPr/>
            <p:nvPr/>
          </p:nvSpPr>
          <p:spPr>
            <a:xfrm>
              <a:off x="0" y="4611648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 txBox="1"/>
            <p:nvPr/>
          </p:nvSpPr>
          <p:spPr>
            <a:xfrm>
              <a:off x="0" y="4611648"/>
              <a:ext cx="6900512" cy="921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Find more funding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300">
                <a:solidFill>
                  <a:schemeClr val="dk1"/>
                </a:solidFill>
              </a:rPr>
              <a:t>Changing the paradigm from government funded to people funded</a:t>
            </a:r>
            <a:br>
              <a:rPr lang="en-US" sz="96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640" name="Google Shape;640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Is it a possibility?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Costs – $36/grower </a:t>
            </a:r>
            <a:r>
              <a:rPr lang="en-US" sz="1600"/>
              <a:t>(Base on 1500 participants doing around 2.8 trials – 250 accessions)</a:t>
            </a:r>
            <a:endParaRPr/>
          </a:p>
        </p:txBody>
      </p:sp>
      <p:grpSp>
        <p:nvGrpSpPr>
          <p:cNvPr id="646" name="Google Shape;646;p18"/>
          <p:cNvGrpSpPr/>
          <p:nvPr/>
        </p:nvGrpSpPr>
        <p:grpSpPr>
          <a:xfrm>
            <a:off x="838200" y="1829024"/>
            <a:ext cx="10515600" cy="4344538"/>
            <a:chOff x="0" y="3399"/>
            <a:chExt cx="10515600" cy="4344538"/>
          </a:xfrm>
        </p:grpSpPr>
        <p:sp>
          <p:nvSpPr>
            <p:cNvPr id="647" name="Google Shape;647;p18"/>
            <p:cNvSpPr/>
            <p:nvPr/>
          </p:nvSpPr>
          <p:spPr>
            <a:xfrm>
              <a:off x="0" y="3399"/>
              <a:ext cx="10515600" cy="724089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219037" y="166319"/>
              <a:ext cx="398249" cy="39824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836323" y="3399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8"/>
            <p:cNvSpPr txBox="1"/>
            <p:nvPr/>
          </p:nvSpPr>
          <p:spPr>
            <a:xfrm>
              <a:off x="836323" y="3399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625" lIns="76625" spcFirstLastPara="1" rIns="76625" wrap="square" tIns="76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Shipping: $6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0" y="908511"/>
              <a:ext cx="10515600" cy="724089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219037" y="1071431"/>
              <a:ext cx="398249" cy="3982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836323" y="908511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8"/>
            <p:cNvSpPr txBox="1"/>
            <p:nvPr/>
          </p:nvSpPr>
          <p:spPr>
            <a:xfrm>
              <a:off x="836323" y="908511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625" lIns="76625" spcFirstLastPara="1" rIns="76625" wrap="square" tIns="76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Handling and materials: $5 -  $5 seed cost? = $10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0" y="1813624"/>
              <a:ext cx="10515600" cy="724089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19037" y="1976544"/>
              <a:ext cx="398249" cy="3982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836323" y="1813624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8"/>
            <p:cNvSpPr txBox="1"/>
            <p:nvPr/>
          </p:nvSpPr>
          <p:spPr>
            <a:xfrm>
              <a:off x="836323" y="1813624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625" lIns="76625" spcFirstLastPara="1" rIns="76625" wrap="square" tIns="76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Grower recruitment and on boarding: $5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0" y="2718736"/>
              <a:ext cx="10515600" cy="724089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19037" y="2881656"/>
              <a:ext cx="398249" cy="39824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836323" y="2718736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8"/>
            <p:cNvSpPr txBox="1"/>
            <p:nvPr/>
          </p:nvSpPr>
          <p:spPr>
            <a:xfrm>
              <a:off x="836323" y="2718736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625" lIns="76625" spcFirstLastPara="1" rIns="76625" wrap="square" tIns="76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Platform (build, maintenance, run, cloud…): $10 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0" y="3623848"/>
              <a:ext cx="10515600" cy="724089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19037" y="3786768"/>
              <a:ext cx="398249" cy="39824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836323" y="3623848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8"/>
            <p:cNvSpPr txBox="1"/>
            <p:nvPr/>
          </p:nvSpPr>
          <p:spPr>
            <a:xfrm>
              <a:off x="836323" y="3623848"/>
              <a:ext cx="9679276" cy="724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625" lIns="76625" spcFirstLastPara="1" rIns="76625" wrap="square" tIns="76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 cost (SARD): $5?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9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9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Funding model</a:t>
            </a:r>
            <a:endParaRPr/>
          </a:p>
        </p:txBody>
      </p:sp>
      <p:sp>
        <p:nvSpPr>
          <p:cNvPr id="674" name="Google Shape;674;p19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9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Tomorrow- community supported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innovation box- $40-50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Via Kickstarter or SSE or SeedLinked 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30,000 growers by 2030?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	&gt;6500 accessions tested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	&gt;200,000 plots</a:t>
            </a:r>
            <a:endParaRPr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"/>
          <p:cNvSpPr/>
          <p:nvPr/>
        </p:nvSpPr>
        <p:spPr>
          <a:xfrm>
            <a:off x="-1" y="0"/>
            <a:ext cx="4818889" cy="6858000"/>
          </a:xfrm>
          <a:custGeom>
            <a:rect b="b" l="l" r="r" t="t"/>
            <a:pathLst>
              <a:path extrusionOk="0" h="6858000" w="4818889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"/>
          <p:cNvSpPr/>
          <p:nvPr/>
        </p:nvSpPr>
        <p:spPr>
          <a:xfrm>
            <a:off x="1" y="0"/>
            <a:ext cx="4811477" cy="6858000"/>
          </a:xfrm>
          <a:custGeom>
            <a:rect b="b" l="l" r="r" t="t"/>
            <a:pathLst>
              <a:path extrusionOk="0" h="6858000" w="4811477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Background</a:t>
            </a: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2"/>
          <p:cNvGrpSpPr/>
          <p:nvPr/>
        </p:nvGrpSpPr>
        <p:grpSpPr>
          <a:xfrm>
            <a:off x="5306627" y="676656"/>
            <a:ext cx="6358009" cy="5513831"/>
            <a:chOff x="3107" y="0"/>
            <a:chExt cx="6358009" cy="5513831"/>
          </a:xfrm>
        </p:grpSpPr>
        <p:sp>
          <p:nvSpPr>
            <p:cNvPr id="350" name="Google Shape;350;p2"/>
            <p:cNvSpPr/>
            <p:nvPr/>
          </p:nvSpPr>
          <p:spPr>
            <a:xfrm rot="-5400000">
              <a:off x="1172417" y="1889914"/>
              <a:ext cx="551383" cy="173400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 txBox="1"/>
            <p:nvPr/>
          </p:nvSpPr>
          <p:spPr>
            <a:xfrm>
              <a:off x="608024" y="2508139"/>
              <a:ext cx="1707086" cy="497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107" y="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 txBox="1"/>
            <p:nvPr/>
          </p:nvSpPr>
          <p:spPr>
            <a:xfrm>
              <a:off x="3107" y="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29525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SeedLinked started germplasm characterization in 2018 with SSE</a:t>
              </a:r>
              <a:endParaRPr/>
            </a:p>
          </p:txBody>
        </p:sp>
        <p:cxnSp>
          <p:nvCxnSpPr>
            <p:cNvPr id="354" name="Google Shape;354;p2"/>
            <p:cNvCxnSpPr/>
            <p:nvPr/>
          </p:nvCxnSpPr>
          <p:spPr>
            <a:xfrm>
              <a:off x="1448109" y="2040117"/>
              <a:ext cx="0" cy="441106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p2"/>
            <p:cNvSpPr/>
            <p:nvPr/>
          </p:nvSpPr>
          <p:spPr>
            <a:xfrm>
              <a:off x="1392971" y="1929841"/>
              <a:ext cx="110276" cy="11027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315110" y="2481224"/>
              <a:ext cx="1734002" cy="551383"/>
            </a:xfrm>
            <a:prstGeom prst="rect">
              <a:avLst/>
            </a:prstGeom>
            <a:solidFill>
              <a:srgbClr val="C47F6E"/>
            </a:solidFill>
            <a:ln cap="flat" cmpd="sng" w="25400">
              <a:solidFill>
                <a:srgbClr val="C47F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 txBox="1"/>
            <p:nvPr/>
          </p:nvSpPr>
          <p:spPr>
            <a:xfrm>
              <a:off x="2315110" y="2481224"/>
              <a:ext cx="1734002" cy="551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737109" y="358399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 txBox="1"/>
            <p:nvPr/>
          </p:nvSpPr>
          <p:spPr>
            <a:xfrm>
              <a:off x="1737109" y="358399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2024 with USDA with one trial: Bean</a:t>
              </a:r>
              <a:endParaRPr/>
            </a:p>
          </p:txBody>
        </p:sp>
        <p:cxnSp>
          <p:nvCxnSpPr>
            <p:cNvPr id="360" name="Google Shape;360;p2"/>
            <p:cNvCxnSpPr/>
            <p:nvPr/>
          </p:nvCxnSpPr>
          <p:spPr>
            <a:xfrm>
              <a:off x="3182112" y="3032607"/>
              <a:ext cx="0" cy="441106"/>
            </a:xfrm>
            <a:prstGeom prst="straightConnector1">
              <a:avLst/>
            </a:prstGeom>
            <a:noFill/>
            <a:ln cap="flat" cmpd="sng" w="9525">
              <a:solidFill>
                <a:srgbClr val="C47F6E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61" name="Google Shape;361;p2"/>
            <p:cNvSpPr/>
            <p:nvPr/>
          </p:nvSpPr>
          <p:spPr>
            <a:xfrm>
              <a:off x="3126973" y="3473714"/>
              <a:ext cx="110276" cy="110276"/>
            </a:xfrm>
            <a:prstGeom prst="ellipse">
              <a:avLst/>
            </a:prstGeom>
            <a:solidFill>
              <a:srgbClr val="C47F6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5400000">
              <a:off x="4640422" y="1889914"/>
              <a:ext cx="551383" cy="173400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A4A4A4"/>
            </a:solidFill>
            <a:ln cap="flat" cmpd="sng" w="25400">
              <a:solidFill>
                <a:srgbClr val="A4A4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 txBox="1"/>
            <p:nvPr/>
          </p:nvSpPr>
          <p:spPr>
            <a:xfrm>
              <a:off x="4049113" y="2508139"/>
              <a:ext cx="1707086" cy="497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1112" y="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 txBox="1"/>
            <p:nvPr/>
          </p:nvSpPr>
          <p:spPr>
            <a:xfrm>
              <a:off x="3471112" y="0"/>
              <a:ext cx="2890004" cy="192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29525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2025: expansion</a:t>
              </a:r>
              <a:endParaRPr/>
            </a:p>
          </p:txBody>
        </p:sp>
        <p:cxnSp>
          <p:nvCxnSpPr>
            <p:cNvPr id="366" name="Google Shape;366;p2"/>
            <p:cNvCxnSpPr/>
            <p:nvPr/>
          </p:nvCxnSpPr>
          <p:spPr>
            <a:xfrm>
              <a:off x="4916114" y="2040117"/>
              <a:ext cx="0" cy="441106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67" name="Google Shape;367;p2"/>
            <p:cNvSpPr/>
            <p:nvPr/>
          </p:nvSpPr>
          <p:spPr>
            <a:xfrm>
              <a:off x="4860976" y="1929841"/>
              <a:ext cx="110276" cy="110276"/>
            </a:xfrm>
            <a:prstGeom prst="ellipse">
              <a:avLst/>
            </a:prstGeom>
            <a:solidFill>
              <a:srgbClr val="A4A4A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ox with text on it&#10;&#10;AI-generated content may be incorrect." id="681" name="Google Shape;681;p20"/>
          <p:cNvPicPr preferRelativeResize="0"/>
          <p:nvPr/>
        </p:nvPicPr>
        <p:blipFill rotWithShape="1">
          <a:blip r:embed="rId3">
            <a:alphaModFix/>
          </a:blip>
          <a:srcRect b="2182" l="0" r="2" t="6800"/>
          <a:stretch/>
        </p:blipFill>
        <p:spPr>
          <a:xfrm>
            <a:off x="-4" y="-4"/>
            <a:ext cx="7534640" cy="6857984"/>
          </a:xfrm>
          <a:custGeom>
            <a:rect b="b" l="l" r="r" t="t"/>
            <a:pathLst>
              <a:path extrusionOk="0" h="6857984" w="7534640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82" name="Google Shape;682;p20"/>
          <p:cNvSpPr txBox="1"/>
          <p:nvPr>
            <p:ph idx="1" type="body"/>
          </p:nvPr>
        </p:nvSpPr>
        <p:spPr>
          <a:xfrm>
            <a:off x="6245327" y="4437879"/>
            <a:ext cx="5395975" cy="64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Powering the Future of Seeds Through Thousands of seed community scientists</a:t>
            </a:r>
            <a:endParaRPr/>
          </a:p>
        </p:txBody>
      </p:sp>
      <p:pic>
        <p:nvPicPr>
          <p:cNvPr descr="A group of logos on a beige background&#10;&#10;AI-generated content may be incorrect." id="683" name="Google Shape;683;p20"/>
          <p:cNvPicPr preferRelativeResize="0"/>
          <p:nvPr/>
        </p:nvPicPr>
        <p:blipFill rotWithShape="1">
          <a:blip r:embed="rId4">
            <a:alphaModFix/>
          </a:blip>
          <a:srcRect b="41289" l="0" r="-1" t="0"/>
          <a:stretch/>
        </p:blipFill>
        <p:spPr>
          <a:xfrm>
            <a:off x="7653541" y="7"/>
            <a:ext cx="4538463" cy="2664536"/>
          </a:xfrm>
          <a:custGeom>
            <a:rect b="b" l="l" r="r" t="t"/>
            <a:pathLst>
              <a:path extrusionOk="0" h="3877247" w="4538463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84" name="Google Shape;684;p20"/>
          <p:cNvSpPr txBox="1"/>
          <p:nvPr/>
        </p:nvSpPr>
        <p:spPr>
          <a:xfrm>
            <a:off x="7954297" y="2939845"/>
            <a:ext cx="38739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Germplasm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21"/>
          <p:cNvPicPr preferRelativeResize="0"/>
          <p:nvPr/>
        </p:nvPicPr>
        <p:blipFill rotWithShape="1">
          <a:blip r:embed="rId3">
            <a:alphaModFix/>
          </a:blip>
          <a:srcRect b="19822" l="50000" r="818" t="49041"/>
          <a:stretch/>
        </p:blipFill>
        <p:spPr>
          <a:xfrm>
            <a:off x="0" y="4467997"/>
            <a:ext cx="12193586" cy="241241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1"/>
          <p:cNvSpPr/>
          <p:nvPr/>
        </p:nvSpPr>
        <p:spPr>
          <a:xfrm>
            <a:off x="365770" y="467995"/>
            <a:ext cx="11467867" cy="830997"/>
          </a:xfrm>
          <a:custGeom>
            <a:rect b="b" l="l" r="r" t="t"/>
            <a:pathLst>
              <a:path extrusionOk="0" h="830997" w="11467867">
                <a:moveTo>
                  <a:pt x="0" y="0"/>
                </a:moveTo>
                <a:cubicBezTo>
                  <a:pt x="168280" y="-31855"/>
                  <a:pt x="442744" y="13535"/>
                  <a:pt x="688072" y="0"/>
                </a:cubicBezTo>
                <a:cubicBezTo>
                  <a:pt x="933400" y="-13535"/>
                  <a:pt x="1049650" y="28632"/>
                  <a:pt x="1376144" y="0"/>
                </a:cubicBezTo>
                <a:cubicBezTo>
                  <a:pt x="1702638" y="-28632"/>
                  <a:pt x="1918185" y="67151"/>
                  <a:pt x="2064216" y="0"/>
                </a:cubicBezTo>
                <a:cubicBezTo>
                  <a:pt x="2210247" y="-67151"/>
                  <a:pt x="2308628" y="33091"/>
                  <a:pt x="2408252" y="0"/>
                </a:cubicBezTo>
                <a:cubicBezTo>
                  <a:pt x="2507876" y="-33091"/>
                  <a:pt x="2689832" y="29054"/>
                  <a:pt x="2866967" y="0"/>
                </a:cubicBezTo>
                <a:cubicBezTo>
                  <a:pt x="3044103" y="-29054"/>
                  <a:pt x="3491505" y="40531"/>
                  <a:pt x="3669717" y="0"/>
                </a:cubicBezTo>
                <a:cubicBezTo>
                  <a:pt x="3847929" y="-40531"/>
                  <a:pt x="3942437" y="37265"/>
                  <a:pt x="4013753" y="0"/>
                </a:cubicBezTo>
                <a:cubicBezTo>
                  <a:pt x="4085069" y="-37265"/>
                  <a:pt x="4241758" y="28013"/>
                  <a:pt x="4357789" y="0"/>
                </a:cubicBezTo>
                <a:cubicBezTo>
                  <a:pt x="4473820" y="-28013"/>
                  <a:pt x="4473932" y="1018"/>
                  <a:pt x="4587147" y="0"/>
                </a:cubicBezTo>
                <a:cubicBezTo>
                  <a:pt x="4700362" y="-1018"/>
                  <a:pt x="4763954" y="14529"/>
                  <a:pt x="4816504" y="0"/>
                </a:cubicBezTo>
                <a:cubicBezTo>
                  <a:pt x="4869054" y="-14529"/>
                  <a:pt x="5186025" y="34454"/>
                  <a:pt x="5389897" y="0"/>
                </a:cubicBezTo>
                <a:cubicBezTo>
                  <a:pt x="5593769" y="-34454"/>
                  <a:pt x="5866648" y="23692"/>
                  <a:pt x="6192648" y="0"/>
                </a:cubicBezTo>
                <a:cubicBezTo>
                  <a:pt x="6518648" y="-23692"/>
                  <a:pt x="6791132" y="35016"/>
                  <a:pt x="6995399" y="0"/>
                </a:cubicBezTo>
                <a:cubicBezTo>
                  <a:pt x="7199666" y="-35016"/>
                  <a:pt x="7198164" y="25633"/>
                  <a:pt x="7339435" y="0"/>
                </a:cubicBezTo>
                <a:cubicBezTo>
                  <a:pt x="7480706" y="-25633"/>
                  <a:pt x="7582953" y="38334"/>
                  <a:pt x="7683471" y="0"/>
                </a:cubicBezTo>
                <a:cubicBezTo>
                  <a:pt x="7783989" y="-38334"/>
                  <a:pt x="8143001" y="40898"/>
                  <a:pt x="8371543" y="0"/>
                </a:cubicBezTo>
                <a:cubicBezTo>
                  <a:pt x="8600085" y="-40898"/>
                  <a:pt x="8793988" y="94147"/>
                  <a:pt x="9174294" y="0"/>
                </a:cubicBezTo>
                <a:cubicBezTo>
                  <a:pt x="9554600" y="-94147"/>
                  <a:pt x="9788668" y="41637"/>
                  <a:pt x="9977044" y="0"/>
                </a:cubicBezTo>
                <a:cubicBezTo>
                  <a:pt x="10165420" y="-41637"/>
                  <a:pt x="10487231" y="83553"/>
                  <a:pt x="10779795" y="0"/>
                </a:cubicBezTo>
                <a:cubicBezTo>
                  <a:pt x="11072359" y="-83553"/>
                  <a:pt x="11315847" y="42997"/>
                  <a:pt x="11467867" y="0"/>
                </a:cubicBezTo>
                <a:cubicBezTo>
                  <a:pt x="11474208" y="149501"/>
                  <a:pt x="11446277" y="281517"/>
                  <a:pt x="11467867" y="423808"/>
                </a:cubicBezTo>
                <a:cubicBezTo>
                  <a:pt x="11489457" y="566099"/>
                  <a:pt x="11461679" y="643956"/>
                  <a:pt x="11467867" y="830997"/>
                </a:cubicBezTo>
                <a:cubicBezTo>
                  <a:pt x="11197955" y="881190"/>
                  <a:pt x="11129658" y="803286"/>
                  <a:pt x="10894474" y="830997"/>
                </a:cubicBezTo>
                <a:cubicBezTo>
                  <a:pt x="10659290" y="858708"/>
                  <a:pt x="10253085" y="811745"/>
                  <a:pt x="10091723" y="830997"/>
                </a:cubicBezTo>
                <a:cubicBezTo>
                  <a:pt x="9930361" y="850249"/>
                  <a:pt x="9818554" y="816728"/>
                  <a:pt x="9747687" y="830997"/>
                </a:cubicBezTo>
                <a:cubicBezTo>
                  <a:pt x="9676820" y="845266"/>
                  <a:pt x="9267183" y="762593"/>
                  <a:pt x="9059615" y="830997"/>
                </a:cubicBezTo>
                <a:cubicBezTo>
                  <a:pt x="8852047" y="899401"/>
                  <a:pt x="8879617" y="819893"/>
                  <a:pt x="8715579" y="830997"/>
                </a:cubicBezTo>
                <a:cubicBezTo>
                  <a:pt x="8551541" y="842101"/>
                  <a:pt x="8465086" y="803402"/>
                  <a:pt x="8371543" y="830997"/>
                </a:cubicBezTo>
                <a:cubicBezTo>
                  <a:pt x="8278000" y="858592"/>
                  <a:pt x="8018761" y="815483"/>
                  <a:pt x="7798150" y="830997"/>
                </a:cubicBezTo>
                <a:cubicBezTo>
                  <a:pt x="7577539" y="846511"/>
                  <a:pt x="7678200" y="814393"/>
                  <a:pt x="7568792" y="830997"/>
                </a:cubicBezTo>
                <a:cubicBezTo>
                  <a:pt x="7459384" y="847601"/>
                  <a:pt x="7196846" y="815869"/>
                  <a:pt x="6880720" y="830997"/>
                </a:cubicBezTo>
                <a:cubicBezTo>
                  <a:pt x="6564594" y="846125"/>
                  <a:pt x="6632775" y="819772"/>
                  <a:pt x="6422006" y="830997"/>
                </a:cubicBezTo>
                <a:cubicBezTo>
                  <a:pt x="6211237" y="842222"/>
                  <a:pt x="6006661" y="774632"/>
                  <a:pt x="5619255" y="830997"/>
                </a:cubicBezTo>
                <a:cubicBezTo>
                  <a:pt x="5231849" y="887362"/>
                  <a:pt x="5445899" y="817715"/>
                  <a:pt x="5389897" y="830997"/>
                </a:cubicBezTo>
                <a:cubicBezTo>
                  <a:pt x="5333895" y="844279"/>
                  <a:pt x="4865119" y="794989"/>
                  <a:pt x="4587147" y="830997"/>
                </a:cubicBezTo>
                <a:cubicBezTo>
                  <a:pt x="4309175" y="867005"/>
                  <a:pt x="4077589" y="826604"/>
                  <a:pt x="3784396" y="830997"/>
                </a:cubicBezTo>
                <a:cubicBezTo>
                  <a:pt x="3491203" y="835390"/>
                  <a:pt x="3410417" y="769078"/>
                  <a:pt x="3211003" y="830997"/>
                </a:cubicBezTo>
                <a:cubicBezTo>
                  <a:pt x="3011589" y="892916"/>
                  <a:pt x="2848874" y="778299"/>
                  <a:pt x="2752288" y="830997"/>
                </a:cubicBezTo>
                <a:cubicBezTo>
                  <a:pt x="2655702" y="883695"/>
                  <a:pt x="2560585" y="805002"/>
                  <a:pt x="2408252" y="830997"/>
                </a:cubicBezTo>
                <a:cubicBezTo>
                  <a:pt x="2255919" y="856992"/>
                  <a:pt x="2237917" y="818194"/>
                  <a:pt x="2178895" y="830997"/>
                </a:cubicBezTo>
                <a:cubicBezTo>
                  <a:pt x="2119873" y="843800"/>
                  <a:pt x="1844286" y="768767"/>
                  <a:pt x="1605501" y="830997"/>
                </a:cubicBezTo>
                <a:cubicBezTo>
                  <a:pt x="1366716" y="893227"/>
                  <a:pt x="1089104" y="819867"/>
                  <a:pt x="802751" y="830997"/>
                </a:cubicBezTo>
                <a:cubicBezTo>
                  <a:pt x="516398" y="842127"/>
                  <a:pt x="240084" y="778989"/>
                  <a:pt x="0" y="830997"/>
                </a:cubicBezTo>
                <a:cubicBezTo>
                  <a:pt x="-30145" y="700153"/>
                  <a:pt x="43774" y="600338"/>
                  <a:pt x="0" y="423808"/>
                </a:cubicBezTo>
                <a:cubicBezTo>
                  <a:pt x="-43774" y="247278"/>
                  <a:pt x="2884" y="14541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9693" y="1949155"/>
            <a:ext cx="1534363" cy="917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eed savers exchange" id="694" name="Google Shape;69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1594" y="4594501"/>
            <a:ext cx="2201367" cy="581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BIR" id="695" name="Google Shape;69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32872" y="1268807"/>
            <a:ext cx="1698409" cy="620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3ders.org/images2017/uw-madison-researchers-develop-3d-printed-heat-exchangers-refrigerators-1.jpg" id="696" name="Google Shape;69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216" y="1137715"/>
            <a:ext cx="2138289" cy="880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ication&#10;&#10;Description automatically generated with low confidence" id="697" name="Google Shape;697;p21"/>
          <p:cNvPicPr preferRelativeResize="0"/>
          <p:nvPr/>
        </p:nvPicPr>
        <p:blipFill rotWithShape="1">
          <a:blip r:embed="rId8">
            <a:alphaModFix/>
          </a:blip>
          <a:srcRect b="-127" l="0" r="0" t="5227"/>
          <a:stretch/>
        </p:blipFill>
        <p:spPr>
          <a:xfrm>
            <a:off x="5004537" y="3698213"/>
            <a:ext cx="2768203" cy="87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0395" y="4464635"/>
            <a:ext cx="2201368" cy="76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699" name="Google Shape;699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93927" y="3026694"/>
            <a:ext cx="864924" cy="80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700" name="Google Shape;700;p21"/>
          <p:cNvPicPr preferRelativeResize="0"/>
          <p:nvPr/>
        </p:nvPicPr>
        <p:blipFill rotWithShape="1">
          <a:blip r:embed="rId11">
            <a:alphaModFix/>
          </a:blip>
          <a:srcRect b="17772" l="9973" r="10637" t="20106"/>
          <a:stretch/>
        </p:blipFill>
        <p:spPr>
          <a:xfrm>
            <a:off x="2906845" y="2980823"/>
            <a:ext cx="1716152" cy="89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0172" y="2150902"/>
            <a:ext cx="2556914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702" name="Google Shape;702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470874" y="4015259"/>
            <a:ext cx="1405211" cy="534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university&#10;&#10;Description automatically generated" id="703" name="Google Shape;703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8018" y="3670943"/>
            <a:ext cx="1468902" cy="1468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704" name="Google Shape;704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3022" y="2927677"/>
            <a:ext cx="1984111" cy="831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Description automatically generated" id="705" name="Google Shape;705;p21"/>
          <p:cNvPicPr preferRelativeResize="0"/>
          <p:nvPr/>
        </p:nvPicPr>
        <p:blipFill rotWithShape="1">
          <a:blip r:embed="rId16">
            <a:alphaModFix/>
          </a:blip>
          <a:srcRect b="23330" l="0" r="230" t="0"/>
          <a:stretch/>
        </p:blipFill>
        <p:spPr>
          <a:xfrm>
            <a:off x="3001250" y="3924196"/>
            <a:ext cx="1649006" cy="716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university&#10;&#10;Description automatically generated" id="706" name="Google Shape;706;p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885276" y="4802331"/>
            <a:ext cx="1088046" cy="1066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background with white text&#10;&#10;Description automatically generated" id="707" name="Google Shape;707;p21"/>
          <p:cNvPicPr preferRelativeResize="0"/>
          <p:nvPr/>
        </p:nvPicPr>
        <p:blipFill rotWithShape="1">
          <a:blip r:embed="rId18">
            <a:alphaModFix/>
          </a:blip>
          <a:srcRect b="-3" l="2605" r="1186" t="0"/>
          <a:stretch/>
        </p:blipFill>
        <p:spPr>
          <a:xfrm>
            <a:off x="1721770" y="3896656"/>
            <a:ext cx="1018137" cy="1058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logos with different colors&#10;&#10;Description automatically generated" id="708" name="Google Shape;708;p21"/>
          <p:cNvPicPr preferRelativeResize="0"/>
          <p:nvPr/>
        </p:nvPicPr>
        <p:blipFill rotWithShape="1">
          <a:blip r:embed="rId19">
            <a:alphaModFix/>
          </a:blip>
          <a:srcRect b="19137" l="0" r="50" t="16442"/>
          <a:stretch/>
        </p:blipFill>
        <p:spPr>
          <a:xfrm>
            <a:off x="10198383" y="4552113"/>
            <a:ext cx="1778597" cy="859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709" name="Google Shape;709;p2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312493" y="1440910"/>
            <a:ext cx="1567010" cy="158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030130" y="3897208"/>
            <a:ext cx="2300273" cy="68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711" name="Google Shape;711;p2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082470" y="1025263"/>
            <a:ext cx="898895" cy="1281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712" name="Google Shape;712;p21"/>
          <p:cNvPicPr preferRelativeResize="0"/>
          <p:nvPr/>
        </p:nvPicPr>
        <p:blipFill rotWithShape="1">
          <a:blip r:embed="rId23">
            <a:alphaModFix/>
          </a:blip>
          <a:srcRect b="1621" l="-62" r="-61" t="103"/>
          <a:stretch/>
        </p:blipFill>
        <p:spPr>
          <a:xfrm>
            <a:off x="8824113" y="3249772"/>
            <a:ext cx="1827238" cy="583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sign with a brown border&#10;&#10;Description automatically generated" id="713" name="Google Shape;713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369934" y="2378676"/>
            <a:ext cx="1830877" cy="574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714" name="Google Shape;714;p21"/>
          <p:cNvPicPr preferRelativeResize="0"/>
          <p:nvPr/>
        </p:nvPicPr>
        <p:blipFill rotWithShape="1">
          <a:blip r:embed="rId25">
            <a:alphaModFix/>
          </a:blip>
          <a:srcRect b="18062" l="-587" r="586" t="19186"/>
          <a:stretch/>
        </p:blipFill>
        <p:spPr>
          <a:xfrm>
            <a:off x="7211277" y="3070790"/>
            <a:ext cx="1305941" cy="825947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21"/>
          <p:cNvSpPr/>
          <p:nvPr/>
        </p:nvSpPr>
        <p:spPr>
          <a:xfrm>
            <a:off x="9663765" y="132949"/>
            <a:ext cx="2162465" cy="523220"/>
          </a:xfrm>
          <a:custGeom>
            <a:rect b="b" l="l" r="r" t="t"/>
            <a:pathLst>
              <a:path extrusionOk="0" h="523220" w="2162465">
                <a:moveTo>
                  <a:pt x="0" y="0"/>
                </a:moveTo>
                <a:cubicBezTo>
                  <a:pt x="221460" y="-18925"/>
                  <a:pt x="362794" y="45763"/>
                  <a:pt x="540616" y="0"/>
                </a:cubicBezTo>
                <a:cubicBezTo>
                  <a:pt x="718438" y="-45763"/>
                  <a:pt x="830983" y="58539"/>
                  <a:pt x="1081233" y="0"/>
                </a:cubicBezTo>
                <a:cubicBezTo>
                  <a:pt x="1331483" y="-58539"/>
                  <a:pt x="1468033" y="32035"/>
                  <a:pt x="1621849" y="0"/>
                </a:cubicBezTo>
                <a:cubicBezTo>
                  <a:pt x="1775665" y="-32035"/>
                  <a:pt x="2035431" y="3521"/>
                  <a:pt x="2162465" y="0"/>
                </a:cubicBezTo>
                <a:cubicBezTo>
                  <a:pt x="2191006" y="180423"/>
                  <a:pt x="2118942" y="272016"/>
                  <a:pt x="2162465" y="523220"/>
                </a:cubicBezTo>
                <a:cubicBezTo>
                  <a:pt x="2057736" y="524794"/>
                  <a:pt x="1807014" y="477379"/>
                  <a:pt x="1686723" y="523220"/>
                </a:cubicBezTo>
                <a:cubicBezTo>
                  <a:pt x="1566432" y="569061"/>
                  <a:pt x="1248756" y="476660"/>
                  <a:pt x="1124482" y="523220"/>
                </a:cubicBezTo>
                <a:cubicBezTo>
                  <a:pt x="1000208" y="569780"/>
                  <a:pt x="715951" y="522248"/>
                  <a:pt x="583866" y="523220"/>
                </a:cubicBezTo>
                <a:cubicBezTo>
                  <a:pt x="451781" y="524192"/>
                  <a:pt x="264019" y="517483"/>
                  <a:pt x="0" y="523220"/>
                </a:cubicBezTo>
                <a:cubicBezTo>
                  <a:pt x="-3193" y="359317"/>
                  <a:pt x="53880" y="152694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me at: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nico@seedlinked.com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"/>
          <p:cNvSpPr/>
          <p:nvPr/>
        </p:nvSpPr>
        <p:spPr>
          <a:xfrm>
            <a:off x="-1" y="0"/>
            <a:ext cx="4818889" cy="6858000"/>
          </a:xfrm>
          <a:custGeom>
            <a:rect b="b" l="l" r="r" t="t"/>
            <a:pathLst>
              <a:path extrusionOk="0" h="6858000" w="4818889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/>
          <p:nvPr/>
        </p:nvSpPr>
        <p:spPr>
          <a:xfrm>
            <a:off x="1" y="0"/>
            <a:ext cx="4811477" cy="6858000"/>
          </a:xfrm>
          <a:custGeom>
            <a:rect b="b" l="l" r="r" t="t"/>
            <a:pathLst>
              <a:path extrusionOk="0" h="6858000" w="4811477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"/>
          <p:cNvSpPr txBox="1"/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Funding</a:t>
            </a:r>
            <a:endParaRPr/>
          </a:p>
        </p:txBody>
      </p:sp>
      <p:sp>
        <p:nvSpPr>
          <p:cNvPr id="376" name="Google Shape;376;p3"/>
          <p:cNvSpPr/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"/>
          <p:cNvGrpSpPr/>
          <p:nvPr/>
        </p:nvGrpSpPr>
        <p:grpSpPr>
          <a:xfrm>
            <a:off x="5303520" y="1445835"/>
            <a:ext cx="6364224" cy="3975473"/>
            <a:chOff x="0" y="769179"/>
            <a:chExt cx="6364224" cy="3975473"/>
          </a:xfrm>
        </p:grpSpPr>
        <p:cxnSp>
          <p:nvCxnSpPr>
            <p:cNvPr id="378" name="Google Shape;378;p3"/>
            <p:cNvCxnSpPr/>
            <p:nvPr/>
          </p:nvCxnSpPr>
          <p:spPr>
            <a:xfrm>
              <a:off x="0" y="2756916"/>
              <a:ext cx="6364224" cy="0"/>
            </a:xfrm>
            <a:prstGeom prst="straightConnector1">
              <a:avLst/>
            </a:prstGeom>
            <a:solidFill>
              <a:srgbClr val="F7D5CB">
                <a:alpha val="89803"/>
              </a:srgbClr>
            </a:solidFill>
            <a:ln cap="flat" cmpd="sng" w="25400">
              <a:solidFill>
                <a:srgbClr val="F7D5CB">
                  <a:alpha val="89803"/>
                </a:srgbClr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379" name="Google Shape;379;p3"/>
            <p:cNvSpPr/>
            <p:nvPr/>
          </p:nvSpPr>
          <p:spPr>
            <a:xfrm>
              <a:off x="177253" y="2960927"/>
              <a:ext cx="2592426" cy="623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 txBox="1"/>
            <p:nvPr/>
          </p:nvSpPr>
          <p:spPr>
            <a:xfrm>
              <a:off x="177253" y="2960927"/>
              <a:ext cx="2592426" cy="623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97" y="769179"/>
              <a:ext cx="2945939" cy="94010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 txBox="1"/>
            <p:nvPr/>
          </p:nvSpPr>
          <p:spPr>
            <a:xfrm>
              <a:off x="46389" y="815071"/>
              <a:ext cx="2854155" cy="84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1125" lIns="151125" spcFirstLastPara="1" rIns="151125" wrap="square" tIns="151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ARS X: $100K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SSE: $8.5K</a:t>
              </a:r>
              <a:endParaRPr/>
            </a:p>
          </p:txBody>
        </p:sp>
        <p:cxnSp>
          <p:nvCxnSpPr>
            <p:cNvPr id="383" name="Google Shape;383;p3"/>
            <p:cNvCxnSpPr/>
            <p:nvPr/>
          </p:nvCxnSpPr>
          <p:spPr>
            <a:xfrm>
              <a:off x="1473467" y="1709287"/>
              <a:ext cx="0" cy="1047628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84" name="Google Shape;384;p3"/>
            <p:cNvSpPr/>
            <p:nvPr/>
          </p:nvSpPr>
          <p:spPr>
            <a:xfrm>
              <a:off x="3594543" y="1929841"/>
              <a:ext cx="2592426" cy="623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 txBox="1"/>
            <p:nvPr/>
          </p:nvSpPr>
          <p:spPr>
            <a:xfrm>
              <a:off x="3594543" y="1929841"/>
              <a:ext cx="2592426" cy="623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432113" y="2715562"/>
              <a:ext cx="82707" cy="82707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417787" y="3804544"/>
              <a:ext cx="2945939" cy="940108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 txBox="1"/>
            <p:nvPr/>
          </p:nvSpPr>
          <p:spPr>
            <a:xfrm>
              <a:off x="3463679" y="3850436"/>
              <a:ext cx="2854155" cy="84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1125" lIns="151125" spcFirstLastPara="1" rIns="151125" wrap="square" tIns="151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NPGS secure funding</a:t>
              </a:r>
              <a:endParaRPr/>
            </a:p>
          </p:txBody>
        </p:sp>
        <p:cxnSp>
          <p:nvCxnSpPr>
            <p:cNvPr id="389" name="Google Shape;389;p3"/>
            <p:cNvCxnSpPr/>
            <p:nvPr/>
          </p:nvCxnSpPr>
          <p:spPr>
            <a:xfrm>
              <a:off x="4890756" y="2756915"/>
              <a:ext cx="0" cy="1047628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0" name="Google Shape;390;p3"/>
            <p:cNvSpPr/>
            <p:nvPr/>
          </p:nvSpPr>
          <p:spPr>
            <a:xfrm>
              <a:off x="4849403" y="2715562"/>
              <a:ext cx="82707" cy="82707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400"/>
              <a:t>2025 Project goals</a:t>
            </a:r>
            <a:endParaRPr/>
          </a:p>
        </p:txBody>
      </p:sp>
      <p:sp>
        <p:nvSpPr>
          <p:cNvPr id="397" name="Google Shape;397;p4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4"/>
          <p:cNvGrpSpPr/>
          <p:nvPr/>
        </p:nvGrpSpPr>
        <p:grpSpPr>
          <a:xfrm>
            <a:off x="4648018" y="717014"/>
            <a:ext cx="6900512" cy="5383756"/>
            <a:chOff x="0" y="76192"/>
            <a:chExt cx="6900512" cy="5383756"/>
          </a:xfrm>
        </p:grpSpPr>
        <p:sp>
          <p:nvSpPr>
            <p:cNvPr id="399" name="Google Shape;399;p4"/>
            <p:cNvSpPr/>
            <p:nvPr/>
          </p:nvSpPr>
          <p:spPr>
            <a:xfrm>
              <a:off x="0" y="459952"/>
              <a:ext cx="6900512" cy="10851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"/>
            <p:cNvSpPr txBox="1"/>
            <p:nvPr/>
          </p:nvSpPr>
          <p:spPr>
            <a:xfrm>
              <a:off x="0" y="459952"/>
              <a:ext cx="6900512" cy="108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535550" spcFirstLastPara="1" rIns="535550" wrap="square" tIns="5415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Many more traits and criteria collected</a:t>
              </a: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345025" y="76192"/>
              <a:ext cx="4830358" cy="76752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"/>
            <p:cNvSpPr txBox="1"/>
            <p:nvPr/>
          </p:nvSpPr>
          <p:spPr>
            <a:xfrm>
              <a:off x="382492" y="113659"/>
              <a:ext cx="4755424" cy="69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Improve characterization data collection</a:t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0" y="2069287"/>
              <a:ext cx="6900512" cy="22113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 txBox="1"/>
            <p:nvPr/>
          </p:nvSpPr>
          <p:spPr>
            <a:xfrm>
              <a:off x="0" y="2069287"/>
              <a:ext cx="6900512" cy="22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535550" spcFirstLastPara="1" rIns="535550" wrap="square" tIns="5415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Grower per accession ratio needed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Participation dynamic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collected per accessions threshold. </a:t>
              </a: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345025" y="1685527"/>
              <a:ext cx="4830358" cy="76752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"/>
            <p:cNvSpPr txBox="1"/>
            <p:nvPr/>
          </p:nvSpPr>
          <p:spPr>
            <a:xfrm>
              <a:off x="382492" y="1722994"/>
              <a:ext cx="4755424" cy="69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Refine approach and understand better KPI</a:t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0" y="4804748"/>
              <a:ext cx="6900512" cy="65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345025" y="4420988"/>
              <a:ext cx="4830358" cy="76752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"/>
            <p:cNvSpPr txBox="1"/>
            <p:nvPr/>
          </p:nvSpPr>
          <p:spPr>
            <a:xfrm>
              <a:off x="382492" y="4458455"/>
              <a:ext cx="4755424" cy="69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API integration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Trial design</a:t>
            </a:r>
            <a:endParaRPr/>
          </a:p>
        </p:txBody>
      </p:sp>
      <p:sp>
        <p:nvSpPr>
          <p:cNvPr id="417" name="Google Shape;417;p5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Seed Source: 3 curators in USDA NPGS and SSE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15 crops-Trials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255 accessions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1500 growers (2.8 trial av)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Trials: 3,320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9,960 Plots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5 to 20 seeds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3 accessions per site  (triadic)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Accessions repeated at least 25 times – 25 locations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en-US"/>
              <a:t>Novel statistic model: triadic</a:t>
            </a:r>
            <a:endParaRPr/>
          </a:p>
        </p:txBody>
      </p:sp>
      <p:pic>
        <p:nvPicPr>
          <p:cNvPr id="424" name="Google Shape;424;p6"/>
          <p:cNvPicPr preferRelativeResize="0"/>
          <p:nvPr/>
        </p:nvPicPr>
        <p:blipFill rotWithShape="1">
          <a:blip r:embed="rId3">
            <a:alphaModFix/>
          </a:blip>
          <a:srcRect b="5033" l="27091" r="13749" t="19778"/>
          <a:stretch/>
        </p:blipFill>
        <p:spPr>
          <a:xfrm>
            <a:off x="528565" y="1369323"/>
            <a:ext cx="7212563" cy="515640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"/>
          <p:cNvSpPr txBox="1"/>
          <p:nvPr/>
        </p:nvSpPr>
        <p:spPr>
          <a:xfrm>
            <a:off x="2604656" y="5985164"/>
            <a:ext cx="2770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 one fixe check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screenshot of a phone&#10;&#10;Description automatically generated" id="426" name="Google Shape;426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6292" y="23091"/>
            <a:ext cx="3075709" cy="6834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6"/>
          <p:cNvCxnSpPr/>
          <p:nvPr/>
        </p:nvCxnSpPr>
        <p:spPr>
          <a:xfrm>
            <a:off x="8894619" y="1369323"/>
            <a:ext cx="0" cy="296715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6"/>
          <p:cNvCxnSpPr/>
          <p:nvPr/>
        </p:nvCxnSpPr>
        <p:spPr>
          <a:xfrm flipH="1" rot="10800000">
            <a:off x="4876800" y="5300871"/>
            <a:ext cx="4017819" cy="914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7"/>
          <p:cNvSpPr txBox="1"/>
          <p:nvPr>
            <p:ph type="title"/>
          </p:nvPr>
        </p:nvSpPr>
        <p:spPr>
          <a:xfrm>
            <a:off x="246675" y="1070800"/>
            <a:ext cx="41724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en-US" sz="5600"/>
              <a:t>Data collection and interaction</a:t>
            </a:r>
            <a:endParaRPr sz="5600"/>
          </a:p>
        </p:txBody>
      </p:sp>
      <p:cxnSp>
        <p:nvCxnSpPr>
          <p:cNvPr id="436" name="Google Shape;436;p7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437" name="Google Shape;437;p7"/>
          <p:cNvGrpSpPr/>
          <p:nvPr/>
        </p:nvGrpSpPr>
        <p:grpSpPr>
          <a:xfrm>
            <a:off x="5108535" y="1070800"/>
            <a:ext cx="6245265" cy="5588664"/>
            <a:chOff x="0" y="0"/>
            <a:chExt cx="6245265" cy="5588664"/>
          </a:xfrm>
        </p:grpSpPr>
        <p:sp>
          <p:nvSpPr>
            <p:cNvPr id="438" name="Google Shape;438;p7"/>
            <p:cNvSpPr/>
            <p:nvPr/>
          </p:nvSpPr>
          <p:spPr>
            <a:xfrm>
              <a:off x="0" y="0"/>
              <a:ext cx="6245265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82961" y="359909"/>
              <a:ext cx="878111" cy="8781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844034" y="682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 txBox="1"/>
            <p:nvPr/>
          </p:nvSpPr>
          <p:spPr>
            <a:xfrm>
              <a:off x="1844034" y="682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TRACK</a:t>
              </a:r>
              <a:endPara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Innovate together</a:t>
              </a:r>
              <a:endPara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0" y="1996390"/>
              <a:ext cx="6245265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82961" y="2355617"/>
              <a:ext cx="878111" cy="8781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844034" y="1996390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 txBox="1"/>
            <p:nvPr/>
          </p:nvSpPr>
          <p:spPr>
            <a:xfrm>
              <a:off x="1844034" y="1996390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Connect &amp; Interact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0" y="3992098"/>
              <a:ext cx="6245265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82961" y="4351325"/>
              <a:ext cx="878111" cy="8781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844034" y="3992098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 txBox="1"/>
            <p:nvPr/>
          </p:nvSpPr>
          <p:spPr>
            <a:xfrm>
              <a:off x="1844034" y="3992098"/>
              <a:ext cx="4401230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SEARCH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Explore and find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0" name="Google Shape;45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293" y="731776"/>
            <a:ext cx="3421801" cy="8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"/>
          <p:cNvSpPr/>
          <p:nvPr/>
        </p:nvSpPr>
        <p:spPr>
          <a:xfrm flipH="1" rot="-5400000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4705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457" name="Google Shape;457;p8"/>
          <p:cNvPicPr preferRelativeResize="0"/>
          <p:nvPr/>
        </p:nvPicPr>
        <p:blipFill rotWithShape="1">
          <a:blip r:embed="rId3">
            <a:alphaModFix/>
          </a:blip>
          <a:srcRect b="6832" l="0" r="1292" t="66957"/>
          <a:stretch/>
        </p:blipFill>
        <p:spPr>
          <a:xfrm>
            <a:off x="7710832" y="575528"/>
            <a:ext cx="2272029" cy="1340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458" name="Google Shape;458;p8"/>
          <p:cNvPicPr preferRelativeResize="0"/>
          <p:nvPr/>
        </p:nvPicPr>
        <p:blipFill rotWithShape="1">
          <a:blip r:embed="rId4">
            <a:alphaModFix/>
          </a:blip>
          <a:srcRect b="7095" l="0" r="0" t="43153"/>
          <a:stretch/>
        </p:blipFill>
        <p:spPr>
          <a:xfrm>
            <a:off x="9071304" y="2063262"/>
            <a:ext cx="2470726" cy="273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chat or text message&#10;&#10;Description automatically generated" id="459" name="Google Shape;459;p8"/>
          <p:cNvPicPr preferRelativeResize="0"/>
          <p:nvPr/>
        </p:nvPicPr>
        <p:blipFill rotWithShape="1">
          <a:blip r:embed="rId5">
            <a:alphaModFix/>
          </a:blip>
          <a:srcRect b="7617" l="0" r="0" t="64373"/>
          <a:stretch/>
        </p:blipFill>
        <p:spPr>
          <a:xfrm>
            <a:off x="492421" y="1499575"/>
            <a:ext cx="2645395" cy="1646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8"/>
          <p:cNvCxnSpPr/>
          <p:nvPr/>
        </p:nvCxnSpPr>
        <p:spPr>
          <a:xfrm>
            <a:off x="7372275" y="2331731"/>
            <a:ext cx="1643276" cy="792378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1" name="Google Shape;461;p8"/>
          <p:cNvCxnSpPr>
            <a:stCxn id="457" idx="1"/>
          </p:cNvCxnSpPr>
          <p:nvPr/>
        </p:nvCxnSpPr>
        <p:spPr>
          <a:xfrm flipH="1">
            <a:off x="7341832" y="1245896"/>
            <a:ext cx="369000" cy="9570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2" name="Google Shape;462;p8"/>
          <p:cNvCxnSpPr/>
          <p:nvPr/>
        </p:nvCxnSpPr>
        <p:spPr>
          <a:xfrm>
            <a:off x="2785551" y="5511801"/>
            <a:ext cx="1548109" cy="572889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3" name="Google Shape;463;p8"/>
          <p:cNvSpPr/>
          <p:nvPr/>
        </p:nvSpPr>
        <p:spPr>
          <a:xfrm>
            <a:off x="968743" y="4720456"/>
            <a:ext cx="1973802" cy="563231"/>
          </a:xfrm>
          <a:custGeom>
            <a:rect b="b" l="l" r="r" t="t"/>
            <a:pathLst>
              <a:path extrusionOk="0" h="563231" w="1973802">
                <a:moveTo>
                  <a:pt x="0" y="0"/>
                </a:moveTo>
                <a:cubicBezTo>
                  <a:pt x="211769" y="8769"/>
                  <a:pt x="476605" y="-23999"/>
                  <a:pt x="697410" y="0"/>
                </a:cubicBezTo>
                <a:cubicBezTo>
                  <a:pt x="918215" y="23999"/>
                  <a:pt x="1057199" y="6373"/>
                  <a:pt x="1355344" y="0"/>
                </a:cubicBezTo>
                <a:cubicBezTo>
                  <a:pt x="1653489" y="-6373"/>
                  <a:pt x="1740823" y="-19156"/>
                  <a:pt x="1973802" y="0"/>
                </a:cubicBezTo>
                <a:cubicBezTo>
                  <a:pt x="1973939" y="255875"/>
                  <a:pt x="1964782" y="331019"/>
                  <a:pt x="1973802" y="563231"/>
                </a:cubicBezTo>
                <a:cubicBezTo>
                  <a:pt x="1783477" y="591061"/>
                  <a:pt x="1463422" y="583907"/>
                  <a:pt x="1315868" y="563231"/>
                </a:cubicBezTo>
                <a:cubicBezTo>
                  <a:pt x="1168314" y="542555"/>
                  <a:pt x="937428" y="548921"/>
                  <a:pt x="618458" y="563231"/>
                </a:cubicBezTo>
                <a:cubicBezTo>
                  <a:pt x="299488" y="577542"/>
                  <a:pt x="306849" y="576670"/>
                  <a:pt x="0" y="563231"/>
                </a:cubicBezTo>
                <a:cubicBezTo>
                  <a:pt x="-23890" y="402330"/>
                  <a:pt x="12174" y="273203"/>
                  <a:pt x="0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0" i="0" lang="en-US" sz="153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question, share what you see…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464" name="Google Shape;464;p8"/>
          <p:cNvPicPr preferRelativeResize="0"/>
          <p:nvPr/>
        </p:nvPicPr>
        <p:blipFill rotWithShape="1">
          <a:blip r:embed="rId6">
            <a:alphaModFix/>
          </a:blip>
          <a:srcRect b="6665" l="0" r="2909" t="10423"/>
          <a:stretch/>
        </p:blipFill>
        <p:spPr>
          <a:xfrm>
            <a:off x="7977060" y="4585534"/>
            <a:ext cx="914698" cy="196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8"/>
          <p:cNvPicPr preferRelativeResize="0"/>
          <p:nvPr/>
        </p:nvPicPr>
        <p:blipFill rotWithShape="1">
          <a:blip r:embed="rId7">
            <a:alphaModFix/>
          </a:blip>
          <a:srcRect b="-683" l="45380" r="29929" t="11274"/>
          <a:stretch/>
        </p:blipFill>
        <p:spPr>
          <a:xfrm>
            <a:off x="4587367" y="1088757"/>
            <a:ext cx="2784908" cy="5672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" name="Google Shape;466;p8"/>
          <p:cNvCxnSpPr/>
          <p:nvPr/>
        </p:nvCxnSpPr>
        <p:spPr>
          <a:xfrm flipH="1" rot="10800000">
            <a:off x="6882581" y="6175030"/>
            <a:ext cx="1038256" cy="107442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7" name="Google Shape;467;p8"/>
          <p:cNvCxnSpPr/>
          <p:nvPr/>
        </p:nvCxnSpPr>
        <p:spPr>
          <a:xfrm>
            <a:off x="3235317" y="2576091"/>
            <a:ext cx="2082417" cy="353922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9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474" name="Google Shape;474;p9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9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9"/>
          <p:cNvSpPr txBox="1"/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/>
              <a:t>What's Inside Each trial box/experience?</a:t>
            </a:r>
            <a:endParaRPr/>
          </a:p>
        </p:txBody>
      </p:sp>
      <p:cxnSp>
        <p:nvCxnSpPr>
          <p:cNvPr id="479" name="Google Shape;479;p9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0" name="Google Shape;480;p9"/>
          <p:cNvGrpSpPr/>
          <p:nvPr/>
        </p:nvGrpSpPr>
        <p:grpSpPr>
          <a:xfrm>
            <a:off x="1093684" y="3025714"/>
            <a:ext cx="10000275" cy="3193510"/>
            <a:chOff x="189082" y="8195"/>
            <a:chExt cx="10000275" cy="3193510"/>
          </a:xfrm>
        </p:grpSpPr>
        <p:sp>
          <p:nvSpPr>
            <p:cNvPr id="481" name="Google Shape;481;p9"/>
            <p:cNvSpPr/>
            <p:nvPr/>
          </p:nvSpPr>
          <p:spPr>
            <a:xfrm>
              <a:off x="189082" y="8195"/>
              <a:ext cx="1323913" cy="132391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467104" y="286217"/>
              <a:ext cx="767869" cy="76786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796691" y="8195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 txBox="1"/>
            <p:nvPr/>
          </p:nvSpPr>
          <p:spPr>
            <a:xfrm>
              <a:off x="1796691" y="8195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 varieties with planting instructions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5461095" y="8195"/>
              <a:ext cx="1323913" cy="132391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739116" y="286217"/>
              <a:ext cx="767869" cy="7678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068704" y="8195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 txBox="1"/>
            <p:nvPr/>
          </p:nvSpPr>
          <p:spPr>
            <a:xfrm>
              <a:off x="7068704" y="8195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Observation tools (mobile app)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89082" y="1877792"/>
              <a:ext cx="1323913" cy="132391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67104" y="2155814"/>
              <a:ext cx="767869" cy="76786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796691" y="1877792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 txBox="1"/>
            <p:nvPr/>
          </p:nvSpPr>
          <p:spPr>
            <a:xfrm>
              <a:off x="1796691" y="1877792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Step-by-step participation guide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461095" y="1877792"/>
              <a:ext cx="1323913" cy="132391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739116" y="2155814"/>
              <a:ext cx="767869" cy="76786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068704" y="1877792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 txBox="1"/>
            <p:nvPr/>
          </p:nvSpPr>
          <p:spPr>
            <a:xfrm>
              <a:off x="7068704" y="1877792"/>
              <a:ext cx="3120653" cy="132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Feedback portal to share your findings, interact and receive expert advises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7" name="Google Shape;49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96912" y="0"/>
            <a:ext cx="2331076" cy="212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3D3D3D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37415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Custom 10">
      <a:dk1>
        <a:srgbClr val="000000"/>
      </a:dk1>
      <a:lt1>
        <a:srgbClr val="FFFFFF"/>
      </a:lt1>
      <a:dk2>
        <a:srgbClr val="515151"/>
      </a:dk2>
      <a:lt2>
        <a:srgbClr val="E7E6E6"/>
      </a:lt2>
      <a:accent1>
        <a:srgbClr val="4C8338"/>
      </a:accent1>
      <a:accent2>
        <a:srgbClr val="AACF3B"/>
      </a:accent2>
      <a:accent3>
        <a:srgbClr val="515151"/>
      </a:accent3>
      <a:accent4>
        <a:srgbClr val="0091E3"/>
      </a:accent4>
      <a:accent5>
        <a:srgbClr val="FFC556"/>
      </a:accent5>
      <a:accent6>
        <a:srgbClr val="4C8338"/>
      </a:accent6>
      <a:hlink>
        <a:srgbClr val="AACF3B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2025-07-28T12:51:43Z</dcterms:created>
  <dc:creator>Nico Enjalbert</dc:creator>
</cp:coreProperties>
</file>