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66" r:id="rId6"/>
    <p:sldId id="258" r:id="rId7"/>
    <p:sldId id="277" r:id="rId8"/>
    <p:sldId id="259" r:id="rId9"/>
    <p:sldId id="274" r:id="rId10"/>
    <p:sldId id="275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97"/>
    <p:restoredTop sz="94687"/>
  </p:normalViewPr>
  <p:slideViewPr>
    <p:cSldViewPr snapToGrid="0">
      <p:cViewPr varScale="1">
        <p:scale>
          <a:sx n="107" d="100"/>
          <a:sy n="107" d="100"/>
        </p:scale>
        <p:origin x="168" y="1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2F77D-7CFF-44C7-95FD-460E4D1CDE5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F592-2799-4538-9745-01D036D3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2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9F592-2799-4538-9745-01D036D3B3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8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448BDB-B2C6-441F-B8F0-3970F2EF7F4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51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448BDB-B2C6-441F-B8F0-3970F2EF7F4D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21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831-6E72-43A9-B4F6-668CC962CC04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D998-AAF2-4719-B936-A02D5386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831-6E72-43A9-B4F6-668CC962CC04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D998-AAF2-4719-B936-A02D5386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831-6E72-43A9-B4F6-668CC962CC04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D998-AAF2-4719-B936-A02D5386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26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60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831-6E72-43A9-B4F6-668CC962CC04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D998-AAF2-4719-B936-A02D5386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6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831-6E72-43A9-B4F6-668CC962CC04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D998-AAF2-4719-B936-A02D5386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831-6E72-43A9-B4F6-668CC962CC04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D998-AAF2-4719-B936-A02D5386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9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831-6E72-43A9-B4F6-668CC962CC04}" type="datetimeFigureOut">
              <a:rPr lang="en-US" smtClean="0"/>
              <a:t>7/30/25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D998-AAF2-4719-B936-A02D5386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3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831-6E72-43A9-B4F6-668CC962CC04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D998-AAF2-4719-B936-A02D5386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5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831-6E72-43A9-B4F6-668CC962CC04}" type="datetimeFigureOut">
              <a:rPr lang="en-US" smtClean="0"/>
              <a:t>7/30/25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D998-AAF2-4719-B936-A02D5386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831-6E72-43A9-B4F6-668CC962CC04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D998-AAF2-4719-B936-A02D5386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1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4831-6E72-43A9-B4F6-668CC962CC04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D998-AAF2-4719-B936-A02D5386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7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24831-6E72-43A9-B4F6-668CC962CC04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D998-AAF2-4719-B936-A02D5386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13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eedalliance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537" y="1146415"/>
            <a:ext cx="10758196" cy="561605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4"/>
                </a:solidFill>
                <a:latin typeface="+mn-lt"/>
              </a:rPr>
              <a:t>National Genetic Resources </a:t>
            </a:r>
            <a:br>
              <a:rPr lang="en-US" sz="5400" b="1" dirty="0">
                <a:solidFill>
                  <a:schemeClr val="accent4"/>
                </a:solidFill>
                <a:latin typeface="+mn-lt"/>
              </a:rPr>
            </a:br>
            <a:r>
              <a:rPr lang="en-US" sz="5400" b="1" dirty="0">
                <a:solidFill>
                  <a:schemeClr val="accent4"/>
                </a:solidFill>
                <a:latin typeface="+mn-lt"/>
              </a:rPr>
              <a:t>Advisory Council (NGRAC)</a:t>
            </a:r>
            <a:br>
              <a:rPr lang="en-US" sz="4800" b="1" dirty="0">
                <a:solidFill>
                  <a:schemeClr val="accent4"/>
                </a:solidFill>
                <a:latin typeface="+mn-lt"/>
              </a:rPr>
            </a:br>
            <a:r>
              <a:rPr lang="en-US" sz="4800" b="1" dirty="0">
                <a:solidFill>
                  <a:schemeClr val="accent4"/>
                </a:solidFill>
                <a:latin typeface="+mn-lt"/>
              </a:rPr>
              <a:t> </a:t>
            </a:r>
            <a:br>
              <a:rPr lang="en-US" sz="4800" b="1" dirty="0">
                <a:solidFill>
                  <a:schemeClr val="accent4"/>
                </a:solidFill>
                <a:latin typeface="+mn-lt"/>
              </a:rPr>
            </a:br>
            <a:r>
              <a:rPr lang="en-US" sz="4800" b="1" dirty="0">
                <a:latin typeface="+mn-lt"/>
              </a:rPr>
              <a:t>Background and Activities</a:t>
            </a:r>
            <a:br>
              <a:rPr lang="en-US" sz="4800" b="1" dirty="0">
                <a:latin typeface="+mn-lt"/>
              </a:rPr>
            </a:br>
            <a:br>
              <a:rPr lang="en-US" sz="4800" b="1" dirty="0">
                <a:latin typeface="+mn-lt"/>
              </a:rPr>
            </a:br>
            <a:br>
              <a:rPr lang="en-US" sz="4800" b="1" dirty="0">
                <a:latin typeface="+mn-lt"/>
              </a:rPr>
            </a:br>
            <a:r>
              <a:rPr lang="en-US" sz="4000" b="1" dirty="0">
                <a:latin typeface="+mn-lt"/>
              </a:rPr>
              <a:t>Jim McFerson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Organic Seed Alliance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 1 Aug 2025</a:t>
            </a:r>
            <a:br>
              <a:rPr lang="en-US" sz="4800" b="1" dirty="0">
                <a:solidFill>
                  <a:srgbClr val="00B0F0"/>
                </a:solidFill>
                <a:latin typeface="+mn-lt"/>
              </a:rPr>
            </a:br>
            <a:endParaRPr lang="en-US" sz="48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Picture 4" descr="UC Davis releases 6 new varieties of beans - Daily Democrat">
            <a:extLst>
              <a:ext uri="{FF2B5EF4-FFF2-40B4-BE49-F238E27FC236}">
                <a16:creationId xmlns:a16="http://schemas.microsoft.com/office/drawing/2014/main" id="{6005C4A5-C169-2B23-BD63-B653E26EF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80" y="3966356"/>
            <a:ext cx="3439084" cy="290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A1B34F-642E-0222-A097-9DAC1A65FDA1}"/>
              </a:ext>
            </a:extLst>
          </p:cNvPr>
          <p:cNvSpPr txBox="1"/>
          <p:nvPr/>
        </p:nvSpPr>
        <p:spPr>
          <a:xfrm>
            <a:off x="866903" y="6515599"/>
            <a:ext cx="1472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Photo UC-Davis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9136F9-F195-EF05-F570-0B3784927843}"/>
              </a:ext>
            </a:extLst>
          </p:cNvPr>
          <p:cNvGrpSpPr/>
          <p:nvPr/>
        </p:nvGrpSpPr>
        <p:grpSpPr>
          <a:xfrm>
            <a:off x="8277098" y="4085109"/>
            <a:ext cx="3911212" cy="2788685"/>
            <a:chOff x="-2886" y="158"/>
            <a:chExt cx="9177199" cy="6878858"/>
          </a:xfrm>
        </p:grpSpPr>
        <p:pic>
          <p:nvPicPr>
            <p:cNvPr id="7" name="Picture 8" descr="wa2.png">
              <a:extLst>
                <a:ext uri="{FF2B5EF4-FFF2-40B4-BE49-F238E27FC236}">
                  <a16:creationId xmlns:a16="http://schemas.microsoft.com/office/drawing/2014/main" id="{5DB96956-200B-190C-6C51-31CD2234B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694" y="158"/>
              <a:ext cx="2824306" cy="279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LPE02S~2.JPG">
              <a:extLst>
                <a:ext uri="{FF2B5EF4-FFF2-40B4-BE49-F238E27FC236}">
                  <a16:creationId xmlns:a16="http://schemas.microsoft.com/office/drawing/2014/main" id="{6727081C-3543-E398-9710-25D130B52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108" y="4642041"/>
              <a:ext cx="2941205" cy="220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Gebbers apple bins - 5a.jpg">
              <a:extLst>
                <a:ext uri="{FF2B5EF4-FFF2-40B4-BE49-F238E27FC236}">
                  <a16:creationId xmlns:a16="http://schemas.microsoft.com/office/drawing/2014/main" id="{03B6C3CC-01F6-8C73-5AC8-AAEEB482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34973"/>
              <a:ext cx="3476625" cy="272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pears.jpg">
              <a:extLst>
                <a:ext uri="{FF2B5EF4-FFF2-40B4-BE49-F238E27FC236}">
                  <a16:creationId xmlns:a16="http://schemas.microsoft.com/office/drawing/2014/main" id="{092A9484-B088-FC34-A76C-6DF42511D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636" y="4433332"/>
              <a:ext cx="3193762" cy="2445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snowking05.jpg">
              <a:extLst>
                <a:ext uri="{FF2B5EF4-FFF2-40B4-BE49-F238E27FC236}">
                  <a16:creationId xmlns:a16="http://schemas.microsoft.com/office/drawing/2014/main" id="{5446EC80-6B51-D2AE-8E42-C1EDD31E3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020" y="1770530"/>
              <a:ext cx="3655579" cy="26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4" descr="IMG_0023 peach fr 1.JPG">
              <a:extLst>
                <a:ext uri="{FF2B5EF4-FFF2-40B4-BE49-F238E27FC236}">
                  <a16:creationId xmlns:a16="http://schemas.microsoft.com/office/drawing/2014/main" id="{89D0B5AC-CBE5-0CE4-75D9-8F6B3E0C5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000" y="2375647"/>
              <a:ext cx="3683000" cy="259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5" descr="26e 13 (57)_2.jpg">
              <a:extLst>
                <a:ext uri="{FF2B5EF4-FFF2-40B4-BE49-F238E27FC236}">
                  <a16:creationId xmlns:a16="http://schemas.microsoft.com/office/drawing/2014/main" id="{C0A392D2-8167-9034-C0A0-A364C839E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6" y="1736916"/>
              <a:ext cx="2415886" cy="2849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bsc03h22.JPG">
              <a:extLst>
                <a:ext uri="{FF2B5EF4-FFF2-40B4-BE49-F238E27FC236}">
                  <a16:creationId xmlns:a16="http://schemas.microsoft.com/office/drawing/2014/main" id="{401D7026-3F89-93B5-3F3D-B73BBC05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908" y="1312493"/>
              <a:ext cx="2231159" cy="2119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369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7" y="74646"/>
            <a:ext cx="11719249" cy="7453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+mn-lt"/>
              </a:rPr>
              <a:t>National Genetic Resources Advisory Council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061" y="887270"/>
            <a:ext cx="99249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Advise Secretary of Agriculture and Director of National Genetic Resources Program on activities, policies, and operation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Provide advice on acquisition, preservation, access, evaluation, characterization, distribution, and exchange of genetic resources of life forms important to American agriculture: </a:t>
            </a:r>
            <a:r>
              <a:rPr lang="en-US" sz="2600" i="1" dirty="0"/>
              <a:t>plants, forest species, animals, aquatics, insects, and microbes</a:t>
            </a:r>
          </a:p>
          <a:p>
            <a:pPr marL="396875" indent="-396875">
              <a:buFont typeface="Arial" pitchFamily="34" charset="0"/>
              <a:buChar char="•"/>
              <a:defRPr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Ensure essential resources are adequately conserved and appropriately accessible to address current and future agricultural needs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sz="2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Provide recommendations on research needs and policy on access and exchange of genetic resources – both international and domestic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19A10-578C-8DAE-A8EA-9AFA30DF0F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51" t="-646" r="21270" b="646"/>
          <a:stretch/>
        </p:blipFill>
        <p:spPr>
          <a:xfrm>
            <a:off x="102637" y="1069457"/>
            <a:ext cx="2164423" cy="5198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1D9E04-E055-C8F4-9A1E-7D413739B0FA}"/>
              </a:ext>
            </a:extLst>
          </p:cNvPr>
          <p:cNvSpPr txBox="1"/>
          <p:nvPr/>
        </p:nvSpPr>
        <p:spPr>
          <a:xfrm>
            <a:off x="102010" y="6272392"/>
            <a:ext cx="1781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/>
                <a:latin typeface="Helvetica" pitchFamily="2" charset="0"/>
              </a:rPr>
              <a:t>Photo by Laura Marek </a:t>
            </a:r>
          </a:p>
        </p:txBody>
      </p:sp>
    </p:spTree>
    <p:extLst>
      <p:ext uri="{BB962C8B-B14F-4D97-AF65-F5344CB8AC3E}">
        <p14:creationId xmlns:p14="http://schemas.microsoft.com/office/powerpoint/2010/main" val="163878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6612" y="0"/>
            <a:ext cx="11915192" cy="10543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+mn-lt"/>
              </a:rPr>
              <a:t>National Genetic Resources Advisory Council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612" y="1054359"/>
            <a:ext cx="11487938" cy="5219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1990         Established by Food, Agriculture, Conservation &amp; Trade Act via Farm Bill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2002-11   Period of inactivity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2012   	     Reactivated as a subcommittee of National Agricultural Research, 	              	     Extension, Education &amp; Economics (NAREEE) Advisory Board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2018-20   Irregular activity (USDA administrative hiatus)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2021-23   Lots pf activity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2024         Irregular activity (lapsed authorization without Farm Bill)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2025	     Irregular activity (USDA reorganization)  </a:t>
            </a:r>
          </a:p>
        </p:txBody>
      </p:sp>
    </p:spTree>
    <p:extLst>
      <p:ext uri="{BB962C8B-B14F-4D97-AF65-F5344CB8AC3E}">
        <p14:creationId xmlns:p14="http://schemas.microsoft.com/office/powerpoint/2010/main" val="215384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6612" y="0"/>
            <a:ext cx="11915192" cy="10543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+mn-lt"/>
              </a:rPr>
              <a:t>National Genetic Resources Advisory Council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612" y="1654468"/>
            <a:ext cx="7593537" cy="5431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Helvetica Neue" panose="02000503000000020004" pitchFamily="2" charset="0"/>
              </a:rPr>
              <a:t>T</a:t>
            </a:r>
            <a:r>
              <a:rPr lang="en-US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hirteen members appointed by the Secretary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Helvetica Neue" panose="02000503000000020004" pitchFamily="2" charset="0"/>
              </a:rPr>
              <a:t>S</a:t>
            </a:r>
            <a:r>
              <a:rPr lang="en-US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even or more ex-officio members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Helvetica Neue" panose="02000503000000020004" pitchFamily="2" charset="0"/>
              </a:rPr>
              <a:t>M</a:t>
            </a:r>
            <a:r>
              <a:rPr lang="en-US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embership categories</a:t>
            </a:r>
          </a:p>
          <a:p>
            <a:r>
              <a:rPr lang="en-US" sz="260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Six members from scientific community</a:t>
            </a:r>
          </a:p>
          <a:p>
            <a:r>
              <a:rPr lang="en-US" sz="260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Three members from the public</a:t>
            </a:r>
            <a:endParaRPr lang="en-US" sz="2600" dirty="0">
              <a:solidFill>
                <a:srgbClr val="FFFFFF"/>
              </a:solidFill>
              <a:latin typeface="Helvetica Neue" panose="02000503000000020004" pitchFamily="2" charset="0"/>
            </a:endParaRPr>
          </a:p>
          <a:p>
            <a:r>
              <a:rPr lang="en-US" sz="260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Four members from public cultivar development and animal breed development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50048B-D71D-E6D1-33BD-EFE64FD9E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49" y="954868"/>
            <a:ext cx="4427349" cy="59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4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131861"/>
            <a:ext cx="10691327" cy="997144"/>
          </a:xfrm>
        </p:spPr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+mn-lt"/>
              </a:rPr>
              <a:t>NGRAC Activities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129005"/>
            <a:ext cx="11428640" cy="5561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Report: Access to seed and germplasm for GE-sensitive markets</a:t>
            </a:r>
          </a:p>
          <a:p>
            <a:pPr marL="0" indent="0">
              <a:buNone/>
            </a:pPr>
            <a:endParaRPr lang="en-US" sz="3200" dirty="0"/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Evaluation of the pool of commercially available non-genetically engineered and organic seed varieties</a:t>
            </a:r>
          </a:p>
          <a:p>
            <a:pPr marL="914400" lvl="1" indent="-457200">
              <a:buFont typeface="+mj-lt"/>
              <a:buAutoNum type="arabicPeriod"/>
            </a:pPr>
            <a:endParaRPr lang="en-US" sz="3200" dirty="0"/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Identification of market needs for producers serving GE-sensitive markets</a:t>
            </a:r>
          </a:p>
          <a:p>
            <a:pPr marL="914400" lvl="1" indent="-457200">
              <a:buFont typeface="+mj-lt"/>
              <a:buAutoNum type="arabicPeriod"/>
            </a:pPr>
            <a:endParaRPr lang="en-US" sz="3200" dirty="0"/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Advice for developing a plan for USDA to work with industry and other stakeholders to ensure a diverse commercial seed supply exists to meet the needs of all farmers</a:t>
            </a:r>
          </a:p>
        </p:txBody>
      </p:sp>
    </p:spTree>
    <p:extLst>
      <p:ext uri="{BB962C8B-B14F-4D97-AF65-F5344CB8AC3E}">
        <p14:creationId xmlns:p14="http://schemas.microsoft.com/office/powerpoint/2010/main" val="373414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255036" y="1203433"/>
            <a:ext cx="1168192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Reports Developed and Submitted to NAREEE &amp; Secretary of Ag</a:t>
            </a:r>
          </a:p>
          <a:p>
            <a:pPr marL="457200" indent="-457200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  <a:p>
            <a:pPr marL="457200" indent="-457200" fontAlgn="base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Microbial Genetic Resources in the USA</a:t>
            </a:r>
          </a:p>
          <a:p>
            <a:pPr marL="457200" indent="-457200" fontAlgn="base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fontAlgn="base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Strengthening Strategic Genetic Resources for </a:t>
            </a:r>
          </a:p>
          <a:p>
            <a:pPr fontAlgn="base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None/>
            </a:pPr>
            <a:r>
              <a:rPr 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 Livestock, Poultry, &amp; Aquatic Species in the USA</a:t>
            </a:r>
          </a:p>
          <a:p>
            <a:pPr marL="457200" indent="-457200" fontAlgn="base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fontAlgn="base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Safeguarding and Distributing Native Crop Wild  </a:t>
            </a:r>
          </a:p>
          <a:p>
            <a:pPr fontAlgn="base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None/>
            </a:pPr>
            <a:r>
              <a:rPr 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 Relative Genetic  Resources of the USA</a:t>
            </a:r>
          </a:p>
          <a:p>
            <a:pPr marL="457200" indent="-457200" fontAlgn="base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fontAlgn="base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Algal Genetic Resources: Agricultural Crops and Beyond 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1885" y="261257"/>
            <a:ext cx="10691327" cy="8677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4"/>
                </a:solidFill>
                <a:latin typeface="+mn-lt"/>
              </a:rPr>
              <a:t>NGRAC Activities 2021-23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16003A-8C1F-912A-8F02-1790B9B60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494" y="2261602"/>
            <a:ext cx="2807597" cy="339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4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1885" y="261257"/>
            <a:ext cx="10691327" cy="8677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4"/>
                </a:solidFill>
                <a:latin typeface="+mn-lt"/>
              </a:rPr>
              <a:t>NGRAC Reports 2024-25</a:t>
            </a:r>
          </a:p>
          <a:p>
            <a:endParaRPr lang="en-US" b="1" dirty="0">
              <a:solidFill>
                <a:schemeClr val="accent4"/>
              </a:solidFill>
              <a:latin typeface="+mn-lt"/>
            </a:endParaRP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 Developed and Submitted to NAREEE &amp; Secretary of Ag</a:t>
            </a:r>
          </a:p>
          <a:p>
            <a:endParaRPr lang="en-US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B398C-1898-8131-A508-64DF138258E1}"/>
              </a:ext>
            </a:extLst>
          </p:cNvPr>
          <p:cNvSpPr txBox="1"/>
          <p:nvPr/>
        </p:nvSpPr>
        <p:spPr>
          <a:xfrm>
            <a:off x="127828" y="2564870"/>
            <a:ext cx="116392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2018 Farm Bill: Critical Response on National Strategic Germplasm and Cultivar Assessment and Utilization Plan</a:t>
            </a:r>
          </a:p>
          <a:p>
            <a:pPr marL="457200" indent="-457200" fontAlgn="base"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endParaRPr lang="en-US" sz="3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Towards a More Resilient U.S. Agriculture: Strengthening the NPGS</a:t>
            </a:r>
          </a:p>
          <a:p>
            <a:pPr marL="457200" indent="-457200" fontAlgn="base"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  <a:p>
            <a:pPr marL="457200" indent="-457200" fontAlgn="base"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Expediting Deployment of Genetic Resources</a:t>
            </a:r>
          </a:p>
          <a:p>
            <a:pPr marL="457200" indent="-457200" fontAlgn="base"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Tribal Engagement with NPGS</a:t>
            </a:r>
            <a:endParaRPr lang="en-US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4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410" y="68838"/>
            <a:ext cx="10758196" cy="595736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4"/>
                </a:solidFill>
                <a:latin typeface="+mn-lt"/>
              </a:rPr>
              <a:t>National Genetic Resources </a:t>
            </a:r>
            <a:br>
              <a:rPr lang="en-US" sz="5400" b="1" dirty="0">
                <a:solidFill>
                  <a:schemeClr val="accent4"/>
                </a:solidFill>
                <a:latin typeface="+mn-lt"/>
              </a:rPr>
            </a:br>
            <a:r>
              <a:rPr lang="en-US" sz="5400" b="1" dirty="0">
                <a:solidFill>
                  <a:schemeClr val="accent4"/>
                </a:solidFill>
                <a:latin typeface="+mn-lt"/>
              </a:rPr>
              <a:t>Advisory Council (NGRAC)</a:t>
            </a:r>
            <a:br>
              <a:rPr lang="en-US" sz="4800" b="1" dirty="0">
                <a:solidFill>
                  <a:schemeClr val="accent4"/>
                </a:solidFill>
                <a:latin typeface="+mn-lt"/>
              </a:rPr>
            </a:br>
            <a:r>
              <a:rPr lang="en-US" sz="4800" b="1" dirty="0">
                <a:solidFill>
                  <a:schemeClr val="accent4"/>
                </a:solidFill>
                <a:latin typeface="+mn-lt"/>
              </a:rPr>
              <a:t> </a:t>
            </a:r>
            <a:br>
              <a:rPr lang="en-US" sz="4800" b="1" dirty="0">
                <a:solidFill>
                  <a:schemeClr val="accent4"/>
                </a:solidFill>
                <a:latin typeface="+mn-lt"/>
              </a:rPr>
            </a:br>
            <a:r>
              <a:rPr lang="en-US" sz="9600" b="1" dirty="0">
                <a:latin typeface="+mn-lt"/>
              </a:rPr>
              <a:t>Thanks!</a:t>
            </a:r>
            <a:br>
              <a:rPr lang="en-US" sz="4800" b="1" dirty="0">
                <a:latin typeface="+mn-lt"/>
              </a:rPr>
            </a:br>
            <a:br>
              <a:rPr lang="en-US" sz="4800" b="1" dirty="0">
                <a:latin typeface="+mn-lt"/>
              </a:rPr>
            </a:br>
            <a:br>
              <a:rPr lang="en-US" sz="4800" b="1" dirty="0">
                <a:solidFill>
                  <a:srgbClr val="00B0F0"/>
                </a:solidFill>
                <a:latin typeface="+mn-lt"/>
              </a:rPr>
            </a:br>
            <a:endParaRPr lang="en-US" sz="48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FE378-5E9B-E08C-D352-5A8CB311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82" y="7414046"/>
            <a:ext cx="3804084" cy="2579039"/>
          </a:xfrm>
          <a:prstGeom prst="rect">
            <a:avLst/>
          </a:prstGeom>
        </p:spPr>
      </p:pic>
      <p:pic>
        <p:nvPicPr>
          <p:cNvPr id="1032" name="Picture 8" descr="Seed Alliance logo">
            <a:hlinkClick r:id="rId3"/>
            <a:extLst>
              <a:ext uri="{FF2B5EF4-FFF2-40B4-BE49-F238E27FC236}">
                <a16:creationId xmlns:a16="http://schemas.microsoft.com/office/drawing/2014/main" id="{47FA37B9-B03F-24B6-81B4-44FFC0FDE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352" y="4528879"/>
            <a:ext cx="3843647" cy="21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CA7746-9B8C-F8B3-E715-5BC011F4914D}"/>
              </a:ext>
            </a:extLst>
          </p:cNvPr>
          <p:cNvSpPr txBox="1"/>
          <p:nvPr/>
        </p:nvSpPr>
        <p:spPr>
          <a:xfrm>
            <a:off x="0" y="4718341"/>
            <a:ext cx="6096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National</a:t>
            </a:r>
            <a:r>
              <a:rPr lang="en-US" sz="1800" b="1" spc="-55" dirty="0">
                <a:solidFill>
                  <a:srgbClr val="FFFFFF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800" b="1" dirty="0">
                <a:solidFill>
                  <a:srgbClr val="FFFFFF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Agricultural</a:t>
            </a:r>
            <a:r>
              <a:rPr lang="en-US" sz="1800" b="1" spc="-55" dirty="0">
                <a:solidFill>
                  <a:srgbClr val="FFFFFF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800" b="1" dirty="0">
                <a:solidFill>
                  <a:srgbClr val="FFFFFF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Research,</a:t>
            </a:r>
            <a:r>
              <a:rPr lang="en-US" sz="1800" b="1" spc="-55" dirty="0">
                <a:solidFill>
                  <a:srgbClr val="FFFFFF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800" b="1" dirty="0">
                <a:solidFill>
                  <a:srgbClr val="FFFFFF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Extension,</a:t>
            </a:r>
            <a:r>
              <a:rPr lang="en-US" sz="1800" b="1" spc="-55" dirty="0">
                <a:solidFill>
                  <a:srgbClr val="FFFFFF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800" b="1" dirty="0">
                <a:solidFill>
                  <a:srgbClr val="FFFFFF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Education and Economics (NAREEE) Advisory Board</a:t>
            </a:r>
            <a:endParaRPr lang="en-US" sz="24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" name="Image 12" descr="Hands holding small plant with soil ">
            <a:extLst>
              <a:ext uri="{FF2B5EF4-FFF2-40B4-BE49-F238E27FC236}">
                <a16:creationId xmlns:a16="http://schemas.microsoft.com/office/drawing/2014/main" id="{B28BF5EB-332D-7F25-9893-1D8697891B8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378993"/>
            <a:ext cx="6096000" cy="146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27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d889e8-86de-4ddc-8d40-e29b862c1e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D15E288F6320419B46EB419334DAA9" ma:contentTypeVersion="10" ma:contentTypeDescription="Create a new document." ma:contentTypeScope="" ma:versionID="3acec91f0d9b22ad61ed8292ef7f0ba8">
  <xsd:schema xmlns:xsd="http://www.w3.org/2001/XMLSchema" xmlns:xs="http://www.w3.org/2001/XMLSchema" xmlns:p="http://schemas.microsoft.com/office/2006/metadata/properties" xmlns:ns2="1ed889e8-86de-4ddc-8d40-e29b862c1e1a" xmlns:ns3="fa5e38d0-8e71-490c-888e-6d9d4ca2e3a2" targetNamespace="http://schemas.microsoft.com/office/2006/metadata/properties" ma:root="true" ma:fieldsID="51ae4b97308171437485962eb478f8b5" ns2:_="" ns3:_="">
    <xsd:import namespace="1ed889e8-86de-4ddc-8d40-e29b862c1e1a"/>
    <xsd:import namespace="fa5e38d0-8e71-490c-888e-6d9d4ca2e3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889e8-86de-4ddc-8d40-e29b862c1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e38d0-8e71-490c-888e-6d9d4ca2e3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A6420C-1139-4713-A171-18BDBA8591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3D9D7D-EF93-43AC-9F03-8CAFD8B9CD5E}">
  <ds:schemaRefs>
    <ds:schemaRef ds:uri="http://schemas.microsoft.com/office/2006/metadata/properties"/>
    <ds:schemaRef ds:uri="http://schemas.microsoft.com/office/infopath/2007/PartnerControls"/>
    <ds:schemaRef ds:uri="1ed889e8-86de-4ddc-8d40-e29b862c1e1a"/>
  </ds:schemaRefs>
</ds:datastoreItem>
</file>

<file path=customXml/itemProps3.xml><?xml version="1.0" encoding="utf-8"?>
<ds:datastoreItem xmlns:ds="http://schemas.openxmlformats.org/officeDocument/2006/customXml" ds:itemID="{4C955580-0979-4412-AA0B-CC5E7B6A4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d889e8-86de-4ddc-8d40-e29b862c1e1a"/>
    <ds:schemaRef ds:uri="fa5e38d0-8e71-490c-888e-6d9d4ca2e3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23077</TotalTime>
  <Words>458</Words>
  <Application>Microsoft Macintosh PowerPoint</Application>
  <PresentationFormat>Widescreen</PresentationFormat>
  <Paragraphs>69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Helvetica</vt:lpstr>
      <vt:lpstr>Helvetica Neue</vt:lpstr>
      <vt:lpstr>Wingdings 2</vt:lpstr>
      <vt:lpstr>Office Theme</vt:lpstr>
      <vt:lpstr>National Genetic Resources  Advisory Council (NGRAC)   Background and Activities   Jim McFerson Organic Seed Alliance  1 Aug 2025 </vt:lpstr>
      <vt:lpstr>National Genetic Resources Advisory Council</vt:lpstr>
      <vt:lpstr>National Genetic Resources Advisory Council</vt:lpstr>
      <vt:lpstr>National Genetic Resources Advisory Council</vt:lpstr>
      <vt:lpstr>NGRAC Activities 2015</vt:lpstr>
      <vt:lpstr>PowerPoint Presentation</vt:lpstr>
      <vt:lpstr>PowerPoint Presentation</vt:lpstr>
      <vt:lpstr>National Genetic Resources  Advisory Council (NGRAC)   Thanks!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Sarada Krishnan</dc:creator>
  <cp:lastModifiedBy>Jim McFerson</cp:lastModifiedBy>
  <cp:revision>61</cp:revision>
  <dcterms:created xsi:type="dcterms:W3CDTF">2018-04-20T00:04:37Z</dcterms:created>
  <dcterms:modified xsi:type="dcterms:W3CDTF">2025-07-31T17:56:46Z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0x01010050D15E288F6320419B46EB419334DAA9</vt:lpwstr>
  </property>
</Properties>
</file>