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Lato"/>
      <p:regular r:id="rId18"/>
      <p:bold r:id="rId19"/>
      <p:italic r:id="rId20"/>
      <p:boldItalic r:id="rId21"/>
    </p:embeddedFont>
    <p:embeddedFont>
      <p:font typeface="Outfit"/>
      <p:regular r:id="rId22"/>
      <p:bold r:id="rId23"/>
    </p:embeddedFont>
    <p:embeddedFont>
      <p:font typeface="Outfit SemiBold"/>
      <p:regular r:id="rId24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6" roundtripDataSignature="AMtx7mitiO9Q0or3tsERtn9Cm9oKxBml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italic.fntdata"/><Relationship Id="rId22" Type="http://schemas.openxmlformats.org/officeDocument/2006/relationships/font" Target="fonts/Outfit-regular.fntdata"/><Relationship Id="rId21" Type="http://schemas.openxmlformats.org/officeDocument/2006/relationships/font" Target="fonts/Lato-boldItalic.fntdata"/><Relationship Id="rId24" Type="http://schemas.openxmlformats.org/officeDocument/2006/relationships/font" Target="fonts/OutfitSemiBold-regular.fntdata"/><Relationship Id="rId23" Type="http://schemas.openxmlformats.org/officeDocument/2006/relationships/font" Target="fonts/Outfi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customschemas.google.com/relationships/presentationmetadata" Target="metadata"/><Relationship Id="rId25" Type="http://schemas.openxmlformats.org/officeDocument/2006/relationships/font" Target="fonts/OutfitSemiBold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19" Type="http://schemas.openxmlformats.org/officeDocument/2006/relationships/font" Target="fonts/Lato-bold.fntdata"/><Relationship Id="rId18" Type="http://schemas.openxmlformats.org/officeDocument/2006/relationships/font" Target="fonts/La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11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49" y="4556472"/>
            <a:ext cx="659225" cy="41281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/>
          <p:nvPr/>
        </p:nvSpPr>
        <p:spPr>
          <a:xfrm>
            <a:off x="0" y="4350900"/>
            <a:ext cx="9144000" cy="79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84558" y="4556474"/>
            <a:ext cx="659219" cy="4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11"/>
          <p:cNvSpPr txBox="1"/>
          <p:nvPr/>
        </p:nvSpPr>
        <p:spPr>
          <a:xfrm>
            <a:off x="265775" y="4540792"/>
            <a:ext cx="5761200" cy="4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6547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Organic Seed Alliance puts the power of seed into the hands of growers.</a:t>
            </a:r>
            <a:endParaRPr b="1" i="0" sz="1000" u="none" cap="none" strike="noStrike">
              <a:solidFill>
                <a:srgbClr val="63613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rcle chart">
  <p:cSld name="SECTION_TITLE_AND_DESCRIPTION">
    <p:bg>
      <p:bgPr>
        <a:solidFill>
          <a:srgbClr val="FFFFFF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68" name="Google Shape;68;p20"/>
          <p:cNvCxnSpPr/>
          <p:nvPr/>
        </p:nvCxnSpPr>
        <p:spPr>
          <a:xfrm>
            <a:off x="1836200" y="2832363"/>
            <a:ext cx="3078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9" name="Google Shape;69;p20"/>
          <p:cNvCxnSpPr/>
          <p:nvPr/>
        </p:nvCxnSpPr>
        <p:spPr>
          <a:xfrm>
            <a:off x="3557491" y="2832379"/>
            <a:ext cx="3078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0" name="Google Shape;70;p20"/>
          <p:cNvCxnSpPr/>
          <p:nvPr/>
        </p:nvCxnSpPr>
        <p:spPr>
          <a:xfrm>
            <a:off x="5278807" y="2832379"/>
            <a:ext cx="3078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1" name="Google Shape;71;p20"/>
          <p:cNvCxnSpPr/>
          <p:nvPr/>
        </p:nvCxnSpPr>
        <p:spPr>
          <a:xfrm>
            <a:off x="7000107" y="2832379"/>
            <a:ext cx="307800" cy="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72" name="Google Shape;72;p20"/>
          <p:cNvSpPr txBox="1"/>
          <p:nvPr>
            <p:ph idx="1" type="subTitle"/>
          </p:nvPr>
        </p:nvSpPr>
        <p:spPr>
          <a:xfrm>
            <a:off x="507950" y="2330325"/>
            <a:ext cx="1242900" cy="100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 txBox="1"/>
          <p:nvPr>
            <p:ph idx="2" type="subTitle"/>
          </p:nvPr>
        </p:nvSpPr>
        <p:spPr>
          <a:xfrm>
            <a:off x="2229300" y="2330325"/>
            <a:ext cx="1242900" cy="100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3" type="subTitle"/>
          </p:nvPr>
        </p:nvSpPr>
        <p:spPr>
          <a:xfrm>
            <a:off x="3950600" y="2330325"/>
            <a:ext cx="1242900" cy="100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4" type="subTitle"/>
          </p:nvPr>
        </p:nvSpPr>
        <p:spPr>
          <a:xfrm>
            <a:off x="5671900" y="2330325"/>
            <a:ext cx="1242900" cy="100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5" type="subTitle"/>
          </p:nvPr>
        </p:nvSpPr>
        <p:spPr>
          <a:xfrm>
            <a:off x="7393200" y="2330325"/>
            <a:ext cx="1242900" cy="100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4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7" name="Google Shape;77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58" y="4556474"/>
            <a:ext cx="659219" cy="4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20"/>
          <p:cNvSpPr txBox="1"/>
          <p:nvPr>
            <p:ph idx="6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9" name="Google Shape;79;p2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mages">
  <p:cSld name="SECTION_TITLE_AND_DESCRIPTION_1_1">
    <p:bg>
      <p:bgPr>
        <a:solidFill>
          <a:srgbClr val="9B9A6F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>
            <p:ph idx="2" type="pic"/>
          </p:nvPr>
        </p:nvSpPr>
        <p:spPr>
          <a:xfrm>
            <a:off x="911738" y="727125"/>
            <a:ext cx="3432000" cy="3432000"/>
          </a:xfrm>
          <a:prstGeom prst="ellipse">
            <a:avLst/>
          </a:prstGeom>
          <a:noFill/>
          <a:ln>
            <a:noFill/>
          </a:ln>
        </p:spPr>
      </p:sp>
      <p:pic>
        <p:nvPicPr>
          <p:cNvPr id="82" name="Google Shape;82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58" y="4556474"/>
            <a:ext cx="659219" cy="4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21"/>
          <p:cNvSpPr/>
          <p:nvPr>
            <p:ph idx="3" type="pic"/>
          </p:nvPr>
        </p:nvSpPr>
        <p:spPr>
          <a:xfrm>
            <a:off x="4800257" y="727125"/>
            <a:ext cx="3432000" cy="3432000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image w/ caption">
  <p:cSld name="CAPTION_ONLY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2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2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2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89" name="Google Shape;89;p22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0" name="Google Shape;90;p22"/>
          <p:cNvSpPr/>
          <p:nvPr>
            <p:ph idx="2" type="pic"/>
          </p:nvPr>
        </p:nvSpPr>
        <p:spPr>
          <a:xfrm>
            <a:off x="0" y="-8225"/>
            <a:ext cx="9144000" cy="4695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_1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3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3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4" name="Google Shape;94;p2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rgbClr val="B6792A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4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0"/>
              <a:buNone/>
              <a:defRPr sz="12000">
                <a:solidFill>
                  <a:srgbClr val="FFFFF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0"/>
              <a:buNone/>
              <a:defRPr sz="12000">
                <a:solidFill>
                  <a:srgbClr val="FFFFFF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0"/>
              <a:buNone/>
              <a:defRPr sz="12000">
                <a:solidFill>
                  <a:srgbClr val="FFFFFF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0"/>
              <a:buNone/>
              <a:defRPr sz="12000">
                <a:solidFill>
                  <a:srgbClr val="FFFFFF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0"/>
              <a:buNone/>
              <a:defRPr sz="12000">
                <a:solidFill>
                  <a:srgbClr val="FFFFFF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0"/>
              <a:buNone/>
              <a:defRPr sz="12000">
                <a:solidFill>
                  <a:srgbClr val="FFFFFF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0"/>
              <a:buNone/>
              <a:defRPr sz="12000">
                <a:solidFill>
                  <a:srgbClr val="FFFFFF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0"/>
              <a:buNone/>
              <a:defRPr sz="12000">
                <a:solidFill>
                  <a:srgbClr val="FFFFFF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0"/>
              <a:buNone/>
              <a:defRPr sz="12000">
                <a:solidFill>
                  <a:srgbClr val="FFFFFF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97" name="Google Shape;97;p24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pic>
        <p:nvPicPr>
          <p:cNvPr id="98" name="Google Shape;98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49" y="4556472"/>
            <a:ext cx="659225" cy="41281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4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5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Image 1">
  <p:cSld name="SECTION_TITLE_AND_DESCRIPTION_1_1_1">
    <p:bg>
      <p:bgPr>
        <a:solidFill>
          <a:srgbClr val="ECBD94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/>
          <p:nvPr>
            <p:ph idx="2" type="pic"/>
          </p:nvPr>
        </p:nvSpPr>
        <p:spPr>
          <a:xfrm>
            <a:off x="2429100" y="428850"/>
            <a:ext cx="4285800" cy="4285800"/>
          </a:xfrm>
          <a:prstGeom prst="ellipse">
            <a:avLst/>
          </a:prstGeom>
          <a:noFill/>
          <a:ln>
            <a:noFill/>
          </a:ln>
        </p:spPr>
      </p:sp>
      <p:pic>
        <p:nvPicPr>
          <p:cNvPr id="19" name="Google Shape;1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58" y="4556474"/>
            <a:ext cx="659219" cy="4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mages">
  <p:cSld name="SECTION_TITLE_AND_DESCRIPTION_1">
    <p:bg>
      <p:bgPr>
        <a:solidFill>
          <a:srgbClr val="FFFFFF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13"/>
          <p:cNvSpPr/>
          <p:nvPr>
            <p:ph idx="2" type="pic"/>
          </p:nvPr>
        </p:nvSpPr>
        <p:spPr>
          <a:xfrm>
            <a:off x="1024475" y="1975300"/>
            <a:ext cx="2106900" cy="2106900"/>
          </a:xfrm>
          <a:prstGeom prst="ellipse">
            <a:avLst/>
          </a:prstGeom>
          <a:noFill/>
          <a:ln>
            <a:noFill/>
          </a:ln>
        </p:spPr>
      </p:sp>
      <p:sp>
        <p:nvSpPr>
          <p:cNvPr id="24" name="Google Shape;24;p13"/>
          <p:cNvSpPr/>
          <p:nvPr>
            <p:ph idx="3" type="pic"/>
          </p:nvPr>
        </p:nvSpPr>
        <p:spPr>
          <a:xfrm>
            <a:off x="3518550" y="1975300"/>
            <a:ext cx="2106900" cy="2106900"/>
          </a:xfrm>
          <a:prstGeom prst="ellipse">
            <a:avLst/>
          </a:prstGeom>
          <a:noFill/>
          <a:ln>
            <a:noFill/>
          </a:ln>
        </p:spPr>
      </p:sp>
      <p:sp>
        <p:nvSpPr>
          <p:cNvPr id="25" name="Google Shape;25;p13"/>
          <p:cNvSpPr/>
          <p:nvPr>
            <p:ph idx="4" type="pic"/>
          </p:nvPr>
        </p:nvSpPr>
        <p:spPr>
          <a:xfrm>
            <a:off x="6012626" y="1975300"/>
            <a:ext cx="2106900" cy="2106900"/>
          </a:xfrm>
          <a:prstGeom prst="ellipse">
            <a:avLst/>
          </a:prstGeom>
          <a:noFill/>
          <a:ln>
            <a:noFill/>
          </a:ln>
        </p:spPr>
      </p:sp>
      <p:pic>
        <p:nvPicPr>
          <p:cNvPr id="26" name="Google Shape;2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58" y="4556474"/>
            <a:ext cx="659219" cy="4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13"/>
          <p:cNvSpPr txBox="1"/>
          <p:nvPr>
            <p:ph idx="5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p1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6131"/>
              </a:buClr>
              <a:buSzPts val="3200"/>
              <a:buNone/>
              <a:defRPr>
                <a:solidFill>
                  <a:srgbClr val="63613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losing Logo">
  <p:cSld name="BLANK_1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1" name="Google Shape;31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613999" y="1971837"/>
            <a:ext cx="1916025" cy="119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rgbClr val="636131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pic>
        <p:nvPicPr>
          <p:cNvPr id="34" name="Google Shape;34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49" y="4556472"/>
            <a:ext cx="659225" cy="41281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5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>
                <a:solidFill>
                  <a:schemeClr val="dk2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pic>
        <p:nvPicPr>
          <p:cNvPr id="41" name="Google Shape;41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58" y="4556474"/>
            <a:ext cx="659219" cy="4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16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7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7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17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9pPr>
          </a:lstStyle>
          <a:p/>
        </p:txBody>
      </p:sp>
      <p:pic>
        <p:nvPicPr>
          <p:cNvPr id="49" name="Google Shape;49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58" y="4556474"/>
            <a:ext cx="659219" cy="4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mall Title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8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8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pic>
        <p:nvPicPr>
          <p:cNvPr id="55" name="Google Shape;55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58" y="4556474"/>
            <a:ext cx="659219" cy="4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8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7" name="Google Shape;57;p18"/>
          <p:cNvSpPr txBox="1"/>
          <p:nvPr>
            <p:ph idx="1" type="body"/>
          </p:nvPr>
        </p:nvSpPr>
        <p:spPr>
          <a:xfrm>
            <a:off x="471900" y="1146525"/>
            <a:ext cx="5939700" cy="30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 sz="1400">
                <a:solidFill>
                  <a:schemeClr val="dk2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●"/>
              <a:defRPr sz="1200">
                <a:solidFill>
                  <a:schemeClr val="dk2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○"/>
              <a:defRPr sz="1200">
                <a:solidFill>
                  <a:schemeClr val="dk2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/>
          <p:nvPr/>
        </p:nvSpPr>
        <p:spPr>
          <a:xfrm>
            <a:off x="3337150" y="0"/>
            <a:ext cx="58068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0" name="Google Shape;60;p19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19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2" name="Google Shape;62;p19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3" name="Google Shape;63;p19"/>
          <p:cNvSpPr/>
          <p:nvPr/>
        </p:nvSpPr>
        <p:spPr>
          <a:xfrm rot="-5400000">
            <a:off x="819850" y="2517450"/>
            <a:ext cx="51432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5000">
                <a:srgbClr val="FFFFFF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284549" y="4556472"/>
            <a:ext cx="659225" cy="41281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9"/>
          <p:cNvSpPr/>
          <p:nvPr>
            <p:ph idx="2" type="pic"/>
          </p:nvPr>
        </p:nvSpPr>
        <p:spPr>
          <a:xfrm>
            <a:off x="3337150" y="0"/>
            <a:ext cx="5806800" cy="51435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rgbClr val="63613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utfit SemiBold"/>
              <a:buNone/>
              <a:defRPr b="0" i="0" sz="3200" u="none" cap="none" strike="noStrike">
                <a:solidFill>
                  <a:schemeClr val="lt1"/>
                </a:solidFill>
                <a:latin typeface="Outfit SemiBold"/>
                <a:ea typeface="Outfit SemiBold"/>
                <a:cs typeface="Outfit SemiBold"/>
                <a:sym typeface="Outfit SemiBo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utfit SemiBold"/>
              <a:buNone/>
              <a:defRPr b="0" i="0" sz="3200" u="none" cap="none" strike="noStrike">
                <a:solidFill>
                  <a:schemeClr val="lt1"/>
                </a:solidFill>
                <a:latin typeface="Outfit SemiBold"/>
                <a:ea typeface="Outfit SemiBold"/>
                <a:cs typeface="Outfit SemiBold"/>
                <a:sym typeface="Outfit SemiBol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utfit SemiBold"/>
              <a:buNone/>
              <a:defRPr b="0" i="0" sz="3200" u="none" cap="none" strike="noStrike">
                <a:solidFill>
                  <a:schemeClr val="lt1"/>
                </a:solidFill>
                <a:latin typeface="Outfit SemiBold"/>
                <a:ea typeface="Outfit SemiBold"/>
                <a:cs typeface="Outfit SemiBold"/>
                <a:sym typeface="Outfit SemiBol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utfit SemiBold"/>
              <a:buNone/>
              <a:defRPr b="0" i="0" sz="3200" u="none" cap="none" strike="noStrike">
                <a:solidFill>
                  <a:schemeClr val="lt1"/>
                </a:solidFill>
                <a:latin typeface="Outfit SemiBold"/>
                <a:ea typeface="Outfit SemiBold"/>
                <a:cs typeface="Outfit SemiBold"/>
                <a:sym typeface="Outfit SemiBol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utfit SemiBold"/>
              <a:buNone/>
              <a:defRPr b="0" i="0" sz="3200" u="none" cap="none" strike="noStrike">
                <a:solidFill>
                  <a:schemeClr val="lt1"/>
                </a:solidFill>
                <a:latin typeface="Outfit SemiBold"/>
                <a:ea typeface="Outfit SemiBold"/>
                <a:cs typeface="Outfit SemiBold"/>
                <a:sym typeface="Outfit SemiBol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utfit SemiBold"/>
              <a:buNone/>
              <a:defRPr b="0" i="0" sz="3200" u="none" cap="none" strike="noStrike">
                <a:solidFill>
                  <a:schemeClr val="lt1"/>
                </a:solidFill>
                <a:latin typeface="Outfit SemiBold"/>
                <a:ea typeface="Outfit SemiBold"/>
                <a:cs typeface="Outfit SemiBold"/>
                <a:sym typeface="Outfit SemiBol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utfit SemiBold"/>
              <a:buNone/>
              <a:defRPr b="0" i="0" sz="3200" u="none" cap="none" strike="noStrike">
                <a:solidFill>
                  <a:schemeClr val="lt1"/>
                </a:solidFill>
                <a:latin typeface="Outfit SemiBold"/>
                <a:ea typeface="Outfit SemiBold"/>
                <a:cs typeface="Outfit SemiBold"/>
                <a:sym typeface="Outfit SemiBol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utfit SemiBold"/>
              <a:buNone/>
              <a:defRPr b="0" i="0" sz="3200" u="none" cap="none" strike="noStrike">
                <a:solidFill>
                  <a:schemeClr val="lt1"/>
                </a:solidFill>
                <a:latin typeface="Outfit SemiBold"/>
                <a:ea typeface="Outfit SemiBold"/>
                <a:cs typeface="Outfit SemiBold"/>
                <a:sym typeface="Outfit SemiBol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utfit SemiBold"/>
              <a:buNone/>
              <a:defRPr b="0" i="0" sz="3200" u="none" cap="none" strike="noStrike">
                <a:solidFill>
                  <a:schemeClr val="lt1"/>
                </a:solidFill>
                <a:latin typeface="Outfit SemiBold"/>
                <a:ea typeface="Outfit SemiBold"/>
                <a:cs typeface="Outfit SemiBold"/>
                <a:sym typeface="Outfit SemiBold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●"/>
              <a:defRPr b="0" i="0" sz="18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" sz="3000">
                <a:solidFill>
                  <a:srgbClr val="FFFFFF"/>
                </a:solidFill>
                <a:latin typeface="Outfit"/>
                <a:ea typeface="Outfit"/>
                <a:cs typeface="Outfit"/>
                <a:sym typeface="Outfit"/>
              </a:rPr>
              <a:t>Submitting Workshop Proposals to Agricultural Conferences</a:t>
            </a:r>
            <a:endParaRPr b="1" sz="3000">
              <a:solidFill>
                <a:srgbClr val="FFFFFF"/>
              </a:solidFill>
            </a:endParaRPr>
          </a:p>
        </p:txBody>
      </p:sp>
      <p:sp>
        <p:nvSpPr>
          <p:cNvPr id="107" name="Google Shape;107;p1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600">
                <a:solidFill>
                  <a:srgbClr val="ECBD94"/>
                </a:solidFill>
              </a:rPr>
              <a:t>Jared Zystro</a:t>
            </a:r>
            <a:r>
              <a:rPr lang="en" sz="1600">
                <a:solidFill>
                  <a:srgbClr val="ECBD94"/>
                </a:solidFill>
                <a:latin typeface="Lato"/>
                <a:ea typeface="Lato"/>
                <a:cs typeface="Lato"/>
                <a:sym typeface="Lato"/>
              </a:rPr>
              <a:t>  |  Organic Seed Alliance</a:t>
            </a:r>
            <a:endParaRPr sz="1600">
              <a:solidFill>
                <a:srgbClr val="ECBD94"/>
              </a:solidFill>
            </a:endParaRPr>
          </a:p>
        </p:txBody>
      </p:sp>
      <p:sp>
        <p:nvSpPr>
          <p:cNvPr id="108" name="Google Shape;108;p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"/>
          <p:cNvSpPr txBox="1"/>
          <p:nvPr/>
        </p:nvSpPr>
        <p:spPr>
          <a:xfrm>
            <a:off x="330450" y="345000"/>
            <a:ext cx="8400000" cy="6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636131"/>
                </a:solidFill>
                <a:latin typeface="Outfit"/>
                <a:ea typeface="Outfit"/>
                <a:cs typeface="Outfit"/>
                <a:sym typeface="Outfit"/>
              </a:rPr>
              <a:t>What we'll cover</a:t>
            </a:r>
            <a:endParaRPr/>
          </a:p>
        </p:txBody>
      </p:sp>
      <p:sp>
        <p:nvSpPr>
          <p:cNvPr id="114" name="Google Shape;114;p2"/>
          <p:cNvSpPr txBox="1"/>
          <p:nvPr/>
        </p:nvSpPr>
        <p:spPr>
          <a:xfrm>
            <a:off x="330450" y="1170000"/>
            <a:ext cx="8483100" cy="35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Before you write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Reading the call carefully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Collaborating on a proposal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The proposal components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Common pitfalls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Submission — and what comes after</a:t>
            </a:r>
            <a:endParaRPr/>
          </a:p>
        </p:txBody>
      </p:sp>
      <p:sp>
        <p:nvSpPr>
          <p:cNvPr id="115" name="Google Shape;115;p2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"/>
          <p:cNvSpPr txBox="1"/>
          <p:nvPr/>
        </p:nvSpPr>
        <p:spPr>
          <a:xfrm>
            <a:off x="330450" y="345000"/>
            <a:ext cx="8400000" cy="6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636131"/>
                </a:solidFill>
                <a:latin typeface="Outfit"/>
                <a:ea typeface="Outfit"/>
                <a:cs typeface="Outfit"/>
                <a:sym typeface="Outfit"/>
              </a:rPr>
              <a:t>Before you write</a:t>
            </a:r>
            <a:endParaRPr/>
          </a:p>
        </p:txBody>
      </p:sp>
      <p:sp>
        <p:nvSpPr>
          <p:cNvPr id="121" name="Google Shape;121;p3"/>
          <p:cNvSpPr txBox="1"/>
          <p:nvPr/>
        </p:nvSpPr>
        <p:spPr>
          <a:xfrm>
            <a:off x="330450" y="1170000"/>
            <a:ext cx="8483100" cy="35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45700">
            <a:noAutofit/>
          </a:bodyPr>
          <a:lstStyle/>
          <a:p>
            <a:pPr indent="-339725" lvl="0" marL="457200" marR="0" rtl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Who is the audience?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What will attendees leave with?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Why this topic, why now?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Solo, or collaborative?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Is it a workshop — or a talk, panel, poster, or field tour?</a:t>
            </a:r>
            <a:endParaRPr/>
          </a:p>
        </p:txBody>
      </p:sp>
      <p:sp>
        <p:nvSpPr>
          <p:cNvPr id="122" name="Google Shape;122;p3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>
                <a:solidFill>
                  <a:srgbClr val="636131"/>
                </a:solidFill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/>
          <p:nvPr/>
        </p:nvSpPr>
        <p:spPr>
          <a:xfrm>
            <a:off x="330450" y="345000"/>
            <a:ext cx="8400000" cy="6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636131"/>
                </a:solidFill>
                <a:latin typeface="Outfit"/>
                <a:ea typeface="Outfit"/>
                <a:cs typeface="Outfit"/>
                <a:sym typeface="Outfit"/>
              </a:rPr>
              <a:t>Read the call carefully</a:t>
            </a:r>
            <a:endParaRPr/>
          </a:p>
        </p:txBody>
      </p:sp>
      <p:sp>
        <p:nvSpPr>
          <p:cNvPr id="128" name="Google Shape;128;p4"/>
          <p:cNvSpPr txBox="1"/>
          <p:nvPr/>
        </p:nvSpPr>
        <p:spPr>
          <a:xfrm>
            <a:off x="330450" y="1170000"/>
            <a:ext cx="8483100" cy="35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45700">
            <a:noAutofit/>
          </a:bodyPr>
          <a:lstStyle/>
          <a:p>
            <a:pPr indent="-339725" lvl="0" marL="457200" marR="0" rtl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Print it, and highlight every requirement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This year's themes and tracks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Format options and time slots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Word limits and required components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The scoring rubric, if it's published</a:t>
            </a:r>
            <a:endParaRPr/>
          </a:p>
        </p:txBody>
      </p:sp>
      <p:sp>
        <p:nvSpPr>
          <p:cNvPr id="129" name="Google Shape;129;p4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/>
          <p:nvPr/>
        </p:nvSpPr>
        <p:spPr>
          <a:xfrm>
            <a:off x="330450" y="345000"/>
            <a:ext cx="8400000" cy="6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636131"/>
                </a:solidFill>
                <a:latin typeface="Outfit"/>
                <a:ea typeface="Outfit"/>
                <a:cs typeface="Outfit"/>
                <a:sym typeface="Outfit"/>
              </a:rPr>
              <a:t>Collaborating on a proposal</a:t>
            </a:r>
            <a:endParaRPr/>
          </a:p>
        </p:txBody>
      </p:sp>
      <p:sp>
        <p:nvSpPr>
          <p:cNvPr id="135" name="Google Shape;135;p5"/>
          <p:cNvSpPr txBox="1"/>
          <p:nvPr/>
        </p:nvSpPr>
        <p:spPr>
          <a:xfrm>
            <a:off x="330450" y="1170000"/>
            <a:ext cx="8483100" cy="35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45700">
            <a:noAutofit/>
          </a:bodyPr>
          <a:lstStyle/>
          <a:p>
            <a:pPr indent="-339725" lvl="0" marL="457200" marR="0" rtl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1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Why collaborate</a:t>
            </a: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stronger proposals, wider reach, shared workload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1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When not to</a:t>
            </a: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short session, no lead time, can't coordinate schedules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1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Build in more lead time</a:t>
            </a: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reaching out and aligning takes weeks, not days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1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Identify co-presenters</a:t>
            </a: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fill the roles your proposal needs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1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Coordinate</a:t>
            </a: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kickoff call, shared doc, confirm bios in writing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1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After acceptance</a:t>
            </a: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planning call, re-confirm, divide prep</a:t>
            </a:r>
            <a:endParaRPr/>
          </a:p>
        </p:txBody>
      </p:sp>
      <p:sp>
        <p:nvSpPr>
          <p:cNvPr id="136" name="Google Shape;136;p5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>
                <a:solidFill>
                  <a:srgbClr val="636131"/>
                </a:solidFill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 txBox="1"/>
          <p:nvPr/>
        </p:nvSpPr>
        <p:spPr>
          <a:xfrm>
            <a:off x="330450" y="345000"/>
            <a:ext cx="8400000" cy="6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636131"/>
                </a:solidFill>
                <a:latin typeface="Outfit"/>
                <a:ea typeface="Outfit"/>
                <a:cs typeface="Outfit"/>
                <a:sym typeface="Outfit"/>
              </a:rPr>
              <a:t>Proposal components</a:t>
            </a:r>
            <a:endParaRPr/>
          </a:p>
        </p:txBody>
      </p:sp>
      <p:sp>
        <p:nvSpPr>
          <p:cNvPr id="142" name="Google Shape;142;p6"/>
          <p:cNvSpPr txBox="1"/>
          <p:nvPr/>
        </p:nvSpPr>
        <p:spPr>
          <a:xfrm>
            <a:off x="330450" y="1170000"/>
            <a:ext cx="8483100" cy="35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45700">
            <a:noAutofit/>
          </a:bodyPr>
          <a:lstStyle/>
          <a:p>
            <a:pPr indent="-339725" lvl="0" marL="457200" marR="0" rtl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636131"/>
              </a:buClr>
              <a:buSzPts val="1650"/>
              <a:buFont typeface="Arial"/>
              <a:buChar char="●"/>
            </a:pPr>
            <a:r>
              <a:rPr b="1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Title</a:t>
            </a:r>
            <a:r>
              <a:rPr b="0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specific and descriptive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650"/>
              <a:buFont typeface="Arial"/>
              <a:buChar char="●"/>
            </a:pPr>
            <a:r>
              <a:rPr b="1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Abstract</a:t>
            </a:r>
            <a:r>
              <a:rPr b="0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what you'll address, how, and the takeaway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650"/>
              <a:buFont typeface="Arial"/>
              <a:buChar char="●"/>
            </a:pPr>
            <a:r>
              <a:rPr b="1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Learning objectives</a:t>
            </a:r>
            <a:r>
              <a:rPr b="0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what attendees can do afterward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650"/>
              <a:buFont typeface="Arial"/>
              <a:buChar char="●"/>
            </a:pPr>
            <a:r>
              <a:rPr b="1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Format</a:t>
            </a:r>
            <a:r>
              <a:rPr b="0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match it to your objectives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650"/>
              <a:buFont typeface="Arial"/>
              <a:buChar char="●"/>
            </a:pPr>
            <a:r>
              <a:rPr b="1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Audience</a:t>
            </a:r>
            <a:r>
              <a:rPr b="0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who it's for, and at what level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650"/>
              <a:buFont typeface="Arial"/>
              <a:buChar char="●"/>
            </a:pPr>
            <a:r>
              <a:rPr b="1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Presenters</a:t>
            </a:r>
            <a:r>
              <a:rPr b="0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2–3 sentence bios, tied to this topic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Clr>
                <a:srgbClr val="636131"/>
              </a:buClr>
              <a:buSzPts val="1650"/>
              <a:buFont typeface="Arial"/>
              <a:buChar char="●"/>
            </a:pPr>
            <a:r>
              <a:rPr b="1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Logistics</a:t>
            </a:r>
            <a:r>
              <a:rPr b="0" i="0" lang="en" sz="16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time, setup, AV, materials, max attendees</a:t>
            </a:r>
            <a:endParaRPr/>
          </a:p>
        </p:txBody>
      </p:sp>
      <p:sp>
        <p:nvSpPr>
          <p:cNvPr id="143" name="Google Shape;143;p6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"/>
          <p:cNvSpPr txBox="1"/>
          <p:nvPr/>
        </p:nvSpPr>
        <p:spPr>
          <a:xfrm>
            <a:off x="330450" y="345000"/>
            <a:ext cx="8400000" cy="6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636131"/>
                </a:solidFill>
                <a:latin typeface="Outfit"/>
                <a:ea typeface="Outfit"/>
                <a:cs typeface="Outfit"/>
                <a:sym typeface="Outfit"/>
              </a:rPr>
              <a:t>Common pitfalls</a:t>
            </a:r>
            <a:endParaRPr/>
          </a:p>
        </p:txBody>
      </p:sp>
      <p:sp>
        <p:nvSpPr>
          <p:cNvPr id="149" name="Google Shape;149;p7"/>
          <p:cNvSpPr txBox="1"/>
          <p:nvPr/>
        </p:nvSpPr>
        <p:spPr>
          <a:xfrm>
            <a:off x="330450" y="1170000"/>
            <a:ext cx="8483100" cy="35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45700">
            <a:noAutofit/>
          </a:bodyPr>
          <a:lstStyle/>
          <a:p>
            <a:pPr indent="-339725" lvl="0" marL="457200" marR="0" rtl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Vague titles and marketing language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Objectives that are really just topics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Abstracts that describe the project, not the workshop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Solo proposals on topics that need collaboration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Missing fields, or going over word limits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Ignoring the conference's stated themes</a:t>
            </a:r>
            <a:endParaRPr/>
          </a:p>
        </p:txBody>
      </p:sp>
      <p:sp>
        <p:nvSpPr>
          <p:cNvPr id="150" name="Google Shape;150;p7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>
                <a:solidFill>
                  <a:srgbClr val="636131"/>
                </a:solidFill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"/>
          <p:cNvSpPr txBox="1"/>
          <p:nvPr/>
        </p:nvSpPr>
        <p:spPr>
          <a:xfrm>
            <a:off x="330450" y="345000"/>
            <a:ext cx="8400000" cy="6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636131"/>
                </a:solidFill>
                <a:latin typeface="Outfit"/>
                <a:ea typeface="Outfit"/>
                <a:cs typeface="Outfit"/>
                <a:sym typeface="Outfit"/>
              </a:rPr>
              <a:t>Submission — and after</a:t>
            </a:r>
            <a:endParaRPr/>
          </a:p>
        </p:txBody>
      </p:sp>
      <p:sp>
        <p:nvSpPr>
          <p:cNvPr id="156" name="Google Shape;156;p8"/>
          <p:cNvSpPr txBox="1"/>
          <p:nvPr/>
        </p:nvSpPr>
        <p:spPr>
          <a:xfrm>
            <a:off x="330450" y="1170000"/>
            <a:ext cx="8483100" cy="35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45700">
            <a:noAutofit/>
          </a:bodyPr>
          <a:lstStyle/>
          <a:p>
            <a:pPr indent="-339725" lvl="0" marL="457200" marR="0" rtl="0" algn="l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Get a second set of eyes before you submit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Submit early enough to fix portal issues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Expect weeks of silence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1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If accepted</a:t>
            </a: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your title and abstract are often published in the program</a:t>
            </a:r>
            <a:endParaRPr/>
          </a:p>
          <a:p>
            <a:pPr indent="-339725" lvl="0" marL="457200" marR="0" rtl="0" algn="l">
              <a:lnSpc>
                <a:spcPct val="120000"/>
              </a:lnSpc>
              <a:spcBef>
                <a:spcPts val="600"/>
              </a:spcBef>
              <a:spcAft>
                <a:spcPts val="300"/>
              </a:spcAft>
              <a:buClr>
                <a:srgbClr val="636131"/>
              </a:buClr>
              <a:buSzPts val="1750"/>
              <a:buFont typeface="Arial"/>
              <a:buChar char="●"/>
            </a:pPr>
            <a:r>
              <a:rPr b="1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If declined</a:t>
            </a:r>
            <a:r>
              <a:rPr b="0" i="0" lang="en" sz="1750" u="none" cap="none" strike="noStrike">
                <a:solidFill>
                  <a:srgbClr val="636131"/>
                </a:solidFill>
                <a:latin typeface="Lato"/>
                <a:ea typeface="Lato"/>
                <a:cs typeface="Lato"/>
                <a:sym typeface="Lato"/>
              </a:rPr>
              <a:t>  —  ask for reviewer feedback, if it's offered</a:t>
            </a:r>
            <a:endParaRPr/>
          </a:p>
        </p:txBody>
      </p:sp>
      <p:sp>
        <p:nvSpPr>
          <p:cNvPr id="157" name="Google Shape;157;p8"/>
          <p:cNvSpPr txBox="1"/>
          <p:nvPr>
            <p:ph idx="12" type="sldNum"/>
          </p:nvPr>
        </p:nvSpPr>
        <p:spPr>
          <a:xfrm>
            <a:off x="7089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